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04" r:id="rId3"/>
    <p:sldId id="430" r:id="rId4"/>
    <p:sldId id="437" r:id="rId5"/>
    <p:sldId id="434" r:id="rId6"/>
    <p:sldId id="412" r:id="rId7"/>
    <p:sldId id="413" r:id="rId8"/>
    <p:sldId id="415" r:id="rId9"/>
    <p:sldId id="419" r:id="rId10"/>
    <p:sldId id="417" r:id="rId11"/>
    <p:sldId id="418" r:id="rId12"/>
    <p:sldId id="420" r:id="rId13"/>
    <p:sldId id="421" r:id="rId14"/>
    <p:sldId id="422" r:id="rId15"/>
    <p:sldId id="424" r:id="rId16"/>
    <p:sldId id="423" r:id="rId17"/>
    <p:sldId id="426" r:id="rId18"/>
    <p:sldId id="427" r:id="rId19"/>
    <p:sldId id="429" r:id="rId20"/>
    <p:sldId id="428" r:id="rId21"/>
    <p:sldId id="432" r:id="rId22"/>
    <p:sldId id="416" r:id="rId23"/>
    <p:sldId id="285"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BROWN" initials="DB" lastIdx="2" clrIdx="0">
    <p:extLst>
      <p:ext uri="{19B8F6BF-5375-455C-9EA6-DF929625EA0E}">
        <p15:presenceInfo xmlns:p15="http://schemas.microsoft.com/office/powerpoint/2012/main" userId="d40f0e9192aa03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56" autoAdjust="0"/>
    <p:restoredTop sz="94660"/>
  </p:normalViewPr>
  <p:slideViewPr>
    <p:cSldViewPr snapToGrid="0">
      <p:cViewPr varScale="1">
        <p:scale>
          <a:sx n="81" d="100"/>
          <a:sy n="81" d="100"/>
        </p:scale>
        <p:origin x="108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E6328-885B-4818-894A-BC7E6905F04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F868E942-30BB-455D-ADB4-8A83A03EBF28}">
      <dgm:prSet/>
      <dgm:spPr/>
      <dgm:t>
        <a:bodyPr/>
        <a:lstStyle/>
        <a:p>
          <a:r>
            <a:rPr lang="en-GB" dirty="0"/>
            <a:t>Set the Aims and Scope  </a:t>
          </a:r>
        </a:p>
      </dgm:t>
    </dgm:pt>
    <dgm:pt modelId="{E4129158-CDB2-4D8B-83C8-7386397A4CE7}" type="parTrans" cxnId="{C699D698-3676-4FC9-8455-B975EF8BBF11}">
      <dgm:prSet/>
      <dgm:spPr/>
      <dgm:t>
        <a:bodyPr/>
        <a:lstStyle/>
        <a:p>
          <a:endParaRPr lang="en-GB"/>
        </a:p>
      </dgm:t>
    </dgm:pt>
    <dgm:pt modelId="{4B8E7200-9B03-451F-9859-94C07D0D6774}" type="sibTrans" cxnId="{C699D698-3676-4FC9-8455-B975EF8BBF11}">
      <dgm:prSet/>
      <dgm:spPr/>
      <dgm:t>
        <a:bodyPr/>
        <a:lstStyle/>
        <a:p>
          <a:endParaRPr lang="en-GB"/>
        </a:p>
      </dgm:t>
    </dgm:pt>
    <dgm:pt modelId="{EFA10FBC-8FFB-4DFB-BF6B-18AE35BE5E64}">
      <dgm:prSet/>
      <dgm:spPr/>
      <dgm:t>
        <a:bodyPr/>
        <a:lstStyle/>
        <a:p>
          <a:r>
            <a:rPr lang="en-GB" dirty="0"/>
            <a:t>Gather and clean the data</a:t>
          </a:r>
        </a:p>
      </dgm:t>
    </dgm:pt>
    <dgm:pt modelId="{C54EF033-4697-47B2-BD77-789A4D90AF28}" type="parTrans" cxnId="{3A304855-7DF0-4015-B578-761C7F4A2FB3}">
      <dgm:prSet/>
      <dgm:spPr/>
      <dgm:t>
        <a:bodyPr/>
        <a:lstStyle/>
        <a:p>
          <a:endParaRPr lang="en-GB"/>
        </a:p>
      </dgm:t>
    </dgm:pt>
    <dgm:pt modelId="{AE64C6CC-B5E9-40B9-B143-E90708D5F142}" type="sibTrans" cxnId="{3A304855-7DF0-4015-B578-761C7F4A2FB3}">
      <dgm:prSet/>
      <dgm:spPr/>
      <dgm:t>
        <a:bodyPr/>
        <a:lstStyle/>
        <a:p>
          <a:endParaRPr lang="en-GB"/>
        </a:p>
      </dgm:t>
    </dgm:pt>
    <dgm:pt modelId="{B5BD0EF5-CA4E-45D9-BDFD-3D387F785881}">
      <dgm:prSet/>
      <dgm:spPr/>
      <dgm:t>
        <a:bodyPr/>
        <a:lstStyle/>
        <a:p>
          <a:r>
            <a:rPr lang="en-GB" dirty="0"/>
            <a:t>Calculate the stats</a:t>
          </a:r>
        </a:p>
      </dgm:t>
    </dgm:pt>
    <dgm:pt modelId="{B83A858F-7FA9-4BD3-9FB6-4228A7F37D92}" type="parTrans" cxnId="{86FE620F-9580-4777-94FF-CB9C2371BE39}">
      <dgm:prSet/>
      <dgm:spPr/>
      <dgm:t>
        <a:bodyPr/>
        <a:lstStyle/>
        <a:p>
          <a:endParaRPr lang="en-GB"/>
        </a:p>
      </dgm:t>
    </dgm:pt>
    <dgm:pt modelId="{FC4DE139-C208-4160-9380-A52292AAEF6A}" type="sibTrans" cxnId="{86FE620F-9580-4777-94FF-CB9C2371BE39}">
      <dgm:prSet/>
      <dgm:spPr/>
      <dgm:t>
        <a:bodyPr/>
        <a:lstStyle/>
        <a:p>
          <a:endParaRPr lang="en-GB"/>
        </a:p>
      </dgm:t>
    </dgm:pt>
    <dgm:pt modelId="{F720AC92-472A-4EEE-BD3C-55779CDA3190}">
      <dgm:prSet/>
      <dgm:spPr/>
      <dgm:t>
        <a:bodyPr/>
        <a:lstStyle/>
        <a:p>
          <a:r>
            <a:rPr lang="en-GB" dirty="0"/>
            <a:t>Analyse causation and draft narrative</a:t>
          </a:r>
        </a:p>
      </dgm:t>
    </dgm:pt>
    <dgm:pt modelId="{7CA0CFC5-E74C-438E-87A7-D27B7508ECE4}" type="parTrans" cxnId="{F6414C06-4A50-432C-B923-169650F8BC7E}">
      <dgm:prSet/>
      <dgm:spPr/>
      <dgm:t>
        <a:bodyPr/>
        <a:lstStyle/>
        <a:p>
          <a:endParaRPr lang="en-GB"/>
        </a:p>
      </dgm:t>
    </dgm:pt>
    <dgm:pt modelId="{3942C78E-AB49-43E6-AA0E-BF980770A289}" type="sibTrans" cxnId="{F6414C06-4A50-432C-B923-169650F8BC7E}">
      <dgm:prSet/>
      <dgm:spPr/>
      <dgm:t>
        <a:bodyPr/>
        <a:lstStyle/>
        <a:p>
          <a:endParaRPr lang="en-GB"/>
        </a:p>
      </dgm:t>
    </dgm:pt>
    <dgm:pt modelId="{71990E1E-7133-4308-85A6-A5544E190F03}">
      <dgm:prSet/>
      <dgm:spPr/>
      <dgm:t>
        <a:bodyPr/>
        <a:lstStyle/>
        <a:p>
          <a:r>
            <a:rPr lang="en-GB" dirty="0"/>
            <a:t>Develop action plan</a:t>
          </a:r>
        </a:p>
      </dgm:t>
    </dgm:pt>
    <dgm:pt modelId="{1E80A563-4162-40A1-902F-6033CB526296}" type="parTrans" cxnId="{E9C24C53-8E62-4128-B2CF-2AD6CA30BE3F}">
      <dgm:prSet/>
      <dgm:spPr/>
      <dgm:t>
        <a:bodyPr/>
        <a:lstStyle/>
        <a:p>
          <a:endParaRPr lang="en-GB"/>
        </a:p>
      </dgm:t>
    </dgm:pt>
    <dgm:pt modelId="{3DC6C341-9739-4D42-9A46-ACFAE216C53B}" type="sibTrans" cxnId="{E9C24C53-8E62-4128-B2CF-2AD6CA30BE3F}">
      <dgm:prSet/>
      <dgm:spPr/>
      <dgm:t>
        <a:bodyPr/>
        <a:lstStyle/>
        <a:p>
          <a:endParaRPr lang="en-GB"/>
        </a:p>
      </dgm:t>
    </dgm:pt>
    <dgm:pt modelId="{1AA5E29D-2B7D-4D89-82BD-1F5CB95D87DA}">
      <dgm:prSet/>
      <dgm:spPr/>
      <dgm:t>
        <a:bodyPr/>
        <a:lstStyle/>
        <a:p>
          <a:r>
            <a:rPr lang="en-GB" dirty="0"/>
            <a:t>Communicate, implement, monitor and review</a:t>
          </a:r>
        </a:p>
      </dgm:t>
    </dgm:pt>
    <dgm:pt modelId="{130B9BE4-6CA4-4853-8E8B-EADD67705169}" type="parTrans" cxnId="{9A5A1D9D-36D4-40A9-ABB0-6922972F6659}">
      <dgm:prSet/>
      <dgm:spPr/>
      <dgm:t>
        <a:bodyPr/>
        <a:lstStyle/>
        <a:p>
          <a:endParaRPr lang="en-GB"/>
        </a:p>
      </dgm:t>
    </dgm:pt>
    <dgm:pt modelId="{75181566-2EEB-4446-AEFC-61C2DDF96713}" type="sibTrans" cxnId="{9A5A1D9D-36D4-40A9-ABB0-6922972F6659}">
      <dgm:prSet/>
      <dgm:spPr/>
      <dgm:t>
        <a:bodyPr/>
        <a:lstStyle/>
        <a:p>
          <a:endParaRPr lang="en-GB"/>
        </a:p>
      </dgm:t>
    </dgm:pt>
    <dgm:pt modelId="{C647C9BA-4967-4F63-B5FF-23750651F6AA}">
      <dgm:prSet/>
      <dgm:spPr/>
      <dgm:t>
        <a:bodyPr/>
        <a:lstStyle/>
        <a:p>
          <a:endParaRPr lang="en-GB"/>
        </a:p>
      </dgm:t>
    </dgm:pt>
    <dgm:pt modelId="{79EC261E-9AF1-4372-8CA9-183E666CB9ED}" type="parTrans" cxnId="{F1DC1091-C58B-4B0D-B21F-B7B985C83ADE}">
      <dgm:prSet/>
      <dgm:spPr/>
      <dgm:t>
        <a:bodyPr/>
        <a:lstStyle/>
        <a:p>
          <a:endParaRPr lang="en-GB"/>
        </a:p>
      </dgm:t>
    </dgm:pt>
    <dgm:pt modelId="{617BB491-AC73-43DD-950E-083DE97CC411}" type="sibTrans" cxnId="{F1DC1091-C58B-4B0D-B21F-B7B985C83ADE}">
      <dgm:prSet/>
      <dgm:spPr/>
      <dgm:t>
        <a:bodyPr/>
        <a:lstStyle/>
        <a:p>
          <a:endParaRPr lang="en-GB"/>
        </a:p>
      </dgm:t>
    </dgm:pt>
    <dgm:pt modelId="{6AD5CF0B-1113-4B8E-9FC0-B4567704EBD8}" type="pres">
      <dgm:prSet presAssocID="{BCFE6328-885B-4818-894A-BC7E6905F045}" presName="CompostProcess" presStyleCnt="0">
        <dgm:presLayoutVars>
          <dgm:dir/>
          <dgm:resizeHandles val="exact"/>
        </dgm:presLayoutVars>
      </dgm:prSet>
      <dgm:spPr/>
    </dgm:pt>
    <dgm:pt modelId="{E26CB459-F120-43D3-93D2-F0BFA76E58D2}" type="pres">
      <dgm:prSet presAssocID="{BCFE6328-885B-4818-894A-BC7E6905F045}" presName="arrow" presStyleLbl="bgShp" presStyleIdx="0" presStyleCnt="1"/>
      <dgm:spPr/>
    </dgm:pt>
    <dgm:pt modelId="{A15CA3CF-5F66-4B5A-8192-6E7149032625}" type="pres">
      <dgm:prSet presAssocID="{BCFE6328-885B-4818-894A-BC7E6905F045}" presName="linearProcess" presStyleCnt="0"/>
      <dgm:spPr/>
    </dgm:pt>
    <dgm:pt modelId="{25814BF7-36BA-451E-AFAC-28C1840E9603}" type="pres">
      <dgm:prSet presAssocID="{F868E942-30BB-455D-ADB4-8A83A03EBF28}" presName="textNode" presStyleLbl="node1" presStyleIdx="0" presStyleCnt="6">
        <dgm:presLayoutVars>
          <dgm:bulletEnabled val="1"/>
        </dgm:presLayoutVars>
      </dgm:prSet>
      <dgm:spPr/>
    </dgm:pt>
    <dgm:pt modelId="{D490FF07-939C-4FEA-A7CA-C6652026A810}" type="pres">
      <dgm:prSet presAssocID="{4B8E7200-9B03-451F-9859-94C07D0D6774}" presName="sibTrans" presStyleCnt="0"/>
      <dgm:spPr/>
    </dgm:pt>
    <dgm:pt modelId="{427FC34D-D6C4-4500-B167-C3974103770A}" type="pres">
      <dgm:prSet presAssocID="{EFA10FBC-8FFB-4DFB-BF6B-18AE35BE5E64}" presName="textNode" presStyleLbl="node1" presStyleIdx="1" presStyleCnt="6">
        <dgm:presLayoutVars>
          <dgm:bulletEnabled val="1"/>
        </dgm:presLayoutVars>
      </dgm:prSet>
      <dgm:spPr/>
    </dgm:pt>
    <dgm:pt modelId="{34F03343-A2AA-47A1-807A-AA6A0D48931C}" type="pres">
      <dgm:prSet presAssocID="{AE64C6CC-B5E9-40B9-B143-E90708D5F142}" presName="sibTrans" presStyleCnt="0"/>
      <dgm:spPr/>
    </dgm:pt>
    <dgm:pt modelId="{8E7FB950-77DC-46D5-BFD5-2ED7944D7AFC}" type="pres">
      <dgm:prSet presAssocID="{B5BD0EF5-CA4E-45D9-BDFD-3D387F785881}" presName="textNode" presStyleLbl="node1" presStyleIdx="2" presStyleCnt="6">
        <dgm:presLayoutVars>
          <dgm:bulletEnabled val="1"/>
        </dgm:presLayoutVars>
      </dgm:prSet>
      <dgm:spPr/>
    </dgm:pt>
    <dgm:pt modelId="{D6442175-BB7C-4658-B4FE-9279A6D7C2D1}" type="pres">
      <dgm:prSet presAssocID="{FC4DE139-C208-4160-9380-A52292AAEF6A}" presName="sibTrans" presStyleCnt="0"/>
      <dgm:spPr/>
    </dgm:pt>
    <dgm:pt modelId="{5070EE9D-2B56-4288-8B00-6F6E7163CAAF}" type="pres">
      <dgm:prSet presAssocID="{F720AC92-472A-4EEE-BD3C-55779CDA3190}" presName="textNode" presStyleLbl="node1" presStyleIdx="3" presStyleCnt="6">
        <dgm:presLayoutVars>
          <dgm:bulletEnabled val="1"/>
        </dgm:presLayoutVars>
      </dgm:prSet>
      <dgm:spPr/>
    </dgm:pt>
    <dgm:pt modelId="{5CFE5701-A1AE-47E3-9B94-BC7C077D29FD}" type="pres">
      <dgm:prSet presAssocID="{3942C78E-AB49-43E6-AA0E-BF980770A289}" presName="sibTrans" presStyleCnt="0"/>
      <dgm:spPr/>
    </dgm:pt>
    <dgm:pt modelId="{3A6DED33-FDAD-448C-85C1-1F5D9982CEDF}" type="pres">
      <dgm:prSet presAssocID="{71990E1E-7133-4308-85A6-A5544E190F03}" presName="textNode" presStyleLbl="node1" presStyleIdx="4" presStyleCnt="6">
        <dgm:presLayoutVars>
          <dgm:bulletEnabled val="1"/>
        </dgm:presLayoutVars>
      </dgm:prSet>
      <dgm:spPr/>
    </dgm:pt>
    <dgm:pt modelId="{2077F5F4-F415-46FD-9FB7-6B610F541858}" type="pres">
      <dgm:prSet presAssocID="{3DC6C341-9739-4D42-9A46-ACFAE216C53B}" presName="sibTrans" presStyleCnt="0"/>
      <dgm:spPr/>
    </dgm:pt>
    <dgm:pt modelId="{7A8592DF-14D2-48CE-BBEB-0A9FE7BD1734}" type="pres">
      <dgm:prSet presAssocID="{1AA5E29D-2B7D-4D89-82BD-1F5CB95D87DA}" presName="textNode" presStyleLbl="node1" presStyleIdx="5" presStyleCnt="6">
        <dgm:presLayoutVars>
          <dgm:bulletEnabled val="1"/>
        </dgm:presLayoutVars>
      </dgm:prSet>
      <dgm:spPr/>
    </dgm:pt>
  </dgm:ptLst>
  <dgm:cxnLst>
    <dgm:cxn modelId="{F3710101-00AD-4FB6-B2D8-1BB1AD11FBCE}" type="presOf" srcId="{C647C9BA-4967-4F63-B5FF-23750651F6AA}" destId="{7A8592DF-14D2-48CE-BBEB-0A9FE7BD1734}" srcOrd="0" destOrd="1" presId="urn:microsoft.com/office/officeart/2005/8/layout/hProcess9"/>
    <dgm:cxn modelId="{F6414C06-4A50-432C-B923-169650F8BC7E}" srcId="{BCFE6328-885B-4818-894A-BC7E6905F045}" destId="{F720AC92-472A-4EEE-BD3C-55779CDA3190}" srcOrd="3" destOrd="0" parTransId="{7CA0CFC5-E74C-438E-87A7-D27B7508ECE4}" sibTransId="{3942C78E-AB49-43E6-AA0E-BF980770A289}"/>
    <dgm:cxn modelId="{08EFF309-E556-4398-BE2D-5DBF733351BB}" type="presOf" srcId="{B5BD0EF5-CA4E-45D9-BDFD-3D387F785881}" destId="{8E7FB950-77DC-46D5-BFD5-2ED7944D7AFC}" srcOrd="0" destOrd="0" presId="urn:microsoft.com/office/officeart/2005/8/layout/hProcess9"/>
    <dgm:cxn modelId="{86FE620F-9580-4777-94FF-CB9C2371BE39}" srcId="{BCFE6328-885B-4818-894A-BC7E6905F045}" destId="{B5BD0EF5-CA4E-45D9-BDFD-3D387F785881}" srcOrd="2" destOrd="0" parTransId="{B83A858F-7FA9-4BD3-9FB6-4228A7F37D92}" sibTransId="{FC4DE139-C208-4160-9380-A52292AAEF6A}"/>
    <dgm:cxn modelId="{1D4B4310-6746-444F-80E2-A7FBCF927D26}" type="presOf" srcId="{71990E1E-7133-4308-85A6-A5544E190F03}" destId="{3A6DED33-FDAD-448C-85C1-1F5D9982CEDF}" srcOrd="0" destOrd="0" presId="urn:microsoft.com/office/officeart/2005/8/layout/hProcess9"/>
    <dgm:cxn modelId="{7A3FDA62-979C-466A-AA1A-AA4A328B94A3}" type="presOf" srcId="{BCFE6328-885B-4818-894A-BC7E6905F045}" destId="{6AD5CF0B-1113-4B8E-9FC0-B4567704EBD8}" srcOrd="0" destOrd="0" presId="urn:microsoft.com/office/officeart/2005/8/layout/hProcess9"/>
    <dgm:cxn modelId="{E9C24C53-8E62-4128-B2CF-2AD6CA30BE3F}" srcId="{BCFE6328-885B-4818-894A-BC7E6905F045}" destId="{71990E1E-7133-4308-85A6-A5544E190F03}" srcOrd="4" destOrd="0" parTransId="{1E80A563-4162-40A1-902F-6033CB526296}" sibTransId="{3DC6C341-9739-4D42-9A46-ACFAE216C53B}"/>
    <dgm:cxn modelId="{3A304855-7DF0-4015-B578-761C7F4A2FB3}" srcId="{BCFE6328-885B-4818-894A-BC7E6905F045}" destId="{EFA10FBC-8FFB-4DFB-BF6B-18AE35BE5E64}" srcOrd="1" destOrd="0" parTransId="{C54EF033-4697-47B2-BD77-789A4D90AF28}" sibTransId="{AE64C6CC-B5E9-40B9-B143-E90708D5F142}"/>
    <dgm:cxn modelId="{7B959658-54EE-425F-B66E-0323D7EB9AD1}" type="presOf" srcId="{F868E942-30BB-455D-ADB4-8A83A03EBF28}" destId="{25814BF7-36BA-451E-AFAC-28C1840E9603}" srcOrd="0" destOrd="0" presId="urn:microsoft.com/office/officeart/2005/8/layout/hProcess9"/>
    <dgm:cxn modelId="{1A373588-050B-48F9-BA36-551042C6B86D}" type="presOf" srcId="{EFA10FBC-8FFB-4DFB-BF6B-18AE35BE5E64}" destId="{427FC34D-D6C4-4500-B167-C3974103770A}" srcOrd="0" destOrd="0" presId="urn:microsoft.com/office/officeart/2005/8/layout/hProcess9"/>
    <dgm:cxn modelId="{F1DC1091-C58B-4B0D-B21F-B7B985C83ADE}" srcId="{1AA5E29D-2B7D-4D89-82BD-1F5CB95D87DA}" destId="{C647C9BA-4967-4F63-B5FF-23750651F6AA}" srcOrd="0" destOrd="0" parTransId="{79EC261E-9AF1-4372-8CA9-183E666CB9ED}" sibTransId="{617BB491-AC73-43DD-950E-083DE97CC411}"/>
    <dgm:cxn modelId="{B398EA92-DD2B-44E6-9DF7-2DB8C26B223D}" type="presOf" srcId="{F720AC92-472A-4EEE-BD3C-55779CDA3190}" destId="{5070EE9D-2B56-4288-8B00-6F6E7163CAAF}" srcOrd="0" destOrd="0" presId="urn:microsoft.com/office/officeart/2005/8/layout/hProcess9"/>
    <dgm:cxn modelId="{C699D698-3676-4FC9-8455-B975EF8BBF11}" srcId="{BCFE6328-885B-4818-894A-BC7E6905F045}" destId="{F868E942-30BB-455D-ADB4-8A83A03EBF28}" srcOrd="0" destOrd="0" parTransId="{E4129158-CDB2-4D8B-83C8-7386397A4CE7}" sibTransId="{4B8E7200-9B03-451F-9859-94C07D0D6774}"/>
    <dgm:cxn modelId="{9A5A1D9D-36D4-40A9-ABB0-6922972F6659}" srcId="{BCFE6328-885B-4818-894A-BC7E6905F045}" destId="{1AA5E29D-2B7D-4D89-82BD-1F5CB95D87DA}" srcOrd="5" destOrd="0" parTransId="{130B9BE4-6CA4-4853-8E8B-EADD67705169}" sibTransId="{75181566-2EEB-4446-AEFC-61C2DDF96713}"/>
    <dgm:cxn modelId="{1CD003D3-11E5-4BE1-AC3D-6CE12D61B49B}" type="presOf" srcId="{1AA5E29D-2B7D-4D89-82BD-1F5CB95D87DA}" destId="{7A8592DF-14D2-48CE-BBEB-0A9FE7BD1734}" srcOrd="0" destOrd="0" presId="urn:microsoft.com/office/officeart/2005/8/layout/hProcess9"/>
    <dgm:cxn modelId="{73BD16FB-CA3A-496A-8315-7229E79B4E27}" type="presParOf" srcId="{6AD5CF0B-1113-4B8E-9FC0-B4567704EBD8}" destId="{E26CB459-F120-43D3-93D2-F0BFA76E58D2}" srcOrd="0" destOrd="0" presId="urn:microsoft.com/office/officeart/2005/8/layout/hProcess9"/>
    <dgm:cxn modelId="{667FDF60-29B1-4DC4-92AA-7FED2375363E}" type="presParOf" srcId="{6AD5CF0B-1113-4B8E-9FC0-B4567704EBD8}" destId="{A15CA3CF-5F66-4B5A-8192-6E7149032625}" srcOrd="1" destOrd="0" presId="urn:microsoft.com/office/officeart/2005/8/layout/hProcess9"/>
    <dgm:cxn modelId="{10F61357-C7AA-4370-967A-2E62071A2FDE}" type="presParOf" srcId="{A15CA3CF-5F66-4B5A-8192-6E7149032625}" destId="{25814BF7-36BA-451E-AFAC-28C1840E9603}" srcOrd="0" destOrd="0" presId="urn:microsoft.com/office/officeart/2005/8/layout/hProcess9"/>
    <dgm:cxn modelId="{20A1CC66-2265-4DC1-AF72-2EE517F22C38}" type="presParOf" srcId="{A15CA3CF-5F66-4B5A-8192-6E7149032625}" destId="{D490FF07-939C-4FEA-A7CA-C6652026A810}" srcOrd="1" destOrd="0" presId="urn:microsoft.com/office/officeart/2005/8/layout/hProcess9"/>
    <dgm:cxn modelId="{68352E05-CA51-42DF-BD33-71594DB2C29C}" type="presParOf" srcId="{A15CA3CF-5F66-4B5A-8192-6E7149032625}" destId="{427FC34D-D6C4-4500-B167-C3974103770A}" srcOrd="2" destOrd="0" presId="urn:microsoft.com/office/officeart/2005/8/layout/hProcess9"/>
    <dgm:cxn modelId="{66DCE870-A2DE-4ABB-974C-10EBD04D3FD8}" type="presParOf" srcId="{A15CA3CF-5F66-4B5A-8192-6E7149032625}" destId="{34F03343-A2AA-47A1-807A-AA6A0D48931C}" srcOrd="3" destOrd="0" presId="urn:microsoft.com/office/officeart/2005/8/layout/hProcess9"/>
    <dgm:cxn modelId="{1212F736-AB6A-497E-B248-03035B0DD5D6}" type="presParOf" srcId="{A15CA3CF-5F66-4B5A-8192-6E7149032625}" destId="{8E7FB950-77DC-46D5-BFD5-2ED7944D7AFC}" srcOrd="4" destOrd="0" presId="urn:microsoft.com/office/officeart/2005/8/layout/hProcess9"/>
    <dgm:cxn modelId="{3F5ECFA5-56F3-4242-B579-8EFE385D29A0}" type="presParOf" srcId="{A15CA3CF-5F66-4B5A-8192-6E7149032625}" destId="{D6442175-BB7C-4658-B4FE-9279A6D7C2D1}" srcOrd="5" destOrd="0" presId="urn:microsoft.com/office/officeart/2005/8/layout/hProcess9"/>
    <dgm:cxn modelId="{DED67063-2F27-42A5-8B31-5315796AF81C}" type="presParOf" srcId="{A15CA3CF-5F66-4B5A-8192-6E7149032625}" destId="{5070EE9D-2B56-4288-8B00-6F6E7163CAAF}" srcOrd="6" destOrd="0" presId="urn:microsoft.com/office/officeart/2005/8/layout/hProcess9"/>
    <dgm:cxn modelId="{CB7FDBDD-EA37-432F-B61C-61F9713FF5F0}" type="presParOf" srcId="{A15CA3CF-5F66-4B5A-8192-6E7149032625}" destId="{5CFE5701-A1AE-47E3-9B94-BC7C077D29FD}" srcOrd="7" destOrd="0" presId="urn:microsoft.com/office/officeart/2005/8/layout/hProcess9"/>
    <dgm:cxn modelId="{2D6BA0D0-7745-4224-A339-B1CD658C3254}" type="presParOf" srcId="{A15CA3CF-5F66-4B5A-8192-6E7149032625}" destId="{3A6DED33-FDAD-448C-85C1-1F5D9982CEDF}" srcOrd="8" destOrd="0" presId="urn:microsoft.com/office/officeart/2005/8/layout/hProcess9"/>
    <dgm:cxn modelId="{6869DFDC-A7FF-4FA2-B07C-83B8C41A83BC}" type="presParOf" srcId="{A15CA3CF-5F66-4B5A-8192-6E7149032625}" destId="{2077F5F4-F415-46FD-9FB7-6B610F541858}" srcOrd="9" destOrd="0" presId="urn:microsoft.com/office/officeart/2005/8/layout/hProcess9"/>
    <dgm:cxn modelId="{45F57389-F400-42B6-9DF1-335E55D53574}" type="presParOf" srcId="{A15CA3CF-5F66-4B5A-8192-6E7149032625}" destId="{7A8592DF-14D2-48CE-BBEB-0A9FE7BD173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CB459-F120-43D3-93D2-F0BFA76E58D2}">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14BF7-36BA-451E-AFAC-28C1840E9603}">
      <dsp:nvSpPr>
        <dsp:cNvPr id="0" name=""/>
        <dsp:cNvSpPr/>
      </dsp:nvSpPr>
      <dsp:spPr>
        <a:xfrm>
          <a:off x="2888"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Set the Aims and Scope  </a:t>
          </a:r>
        </a:p>
      </dsp:txBody>
      <dsp:txXfrm>
        <a:off x="84976" y="1387489"/>
        <a:ext cx="1517395" cy="1576359"/>
      </dsp:txXfrm>
    </dsp:sp>
    <dsp:sp modelId="{427FC34D-D6C4-4500-B167-C3974103770A}">
      <dsp:nvSpPr>
        <dsp:cNvPr id="0" name=""/>
        <dsp:cNvSpPr/>
      </dsp:nvSpPr>
      <dsp:spPr>
        <a:xfrm>
          <a:off x="1768538"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Gather and clean the data</a:t>
          </a:r>
        </a:p>
      </dsp:txBody>
      <dsp:txXfrm>
        <a:off x="1850626" y="1387489"/>
        <a:ext cx="1517395" cy="1576359"/>
      </dsp:txXfrm>
    </dsp:sp>
    <dsp:sp modelId="{8E7FB950-77DC-46D5-BFD5-2ED7944D7AFC}">
      <dsp:nvSpPr>
        <dsp:cNvPr id="0" name=""/>
        <dsp:cNvSpPr/>
      </dsp:nvSpPr>
      <dsp:spPr>
        <a:xfrm>
          <a:off x="3534188"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Calculate the stats</a:t>
          </a:r>
        </a:p>
      </dsp:txBody>
      <dsp:txXfrm>
        <a:off x="3616276" y="1387489"/>
        <a:ext cx="1517395" cy="1576359"/>
      </dsp:txXfrm>
    </dsp:sp>
    <dsp:sp modelId="{5070EE9D-2B56-4288-8B00-6F6E7163CAAF}">
      <dsp:nvSpPr>
        <dsp:cNvPr id="0" name=""/>
        <dsp:cNvSpPr/>
      </dsp:nvSpPr>
      <dsp:spPr>
        <a:xfrm>
          <a:off x="5299839"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Analyse causation and draft narrative</a:t>
          </a:r>
        </a:p>
      </dsp:txBody>
      <dsp:txXfrm>
        <a:off x="5381927" y="1387489"/>
        <a:ext cx="1517395" cy="1576359"/>
      </dsp:txXfrm>
    </dsp:sp>
    <dsp:sp modelId="{3A6DED33-FDAD-448C-85C1-1F5D9982CEDF}">
      <dsp:nvSpPr>
        <dsp:cNvPr id="0" name=""/>
        <dsp:cNvSpPr/>
      </dsp:nvSpPr>
      <dsp:spPr>
        <a:xfrm>
          <a:off x="7065489"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Develop action plan</a:t>
          </a:r>
        </a:p>
      </dsp:txBody>
      <dsp:txXfrm>
        <a:off x="7147577" y="1387489"/>
        <a:ext cx="1517395" cy="1576359"/>
      </dsp:txXfrm>
    </dsp:sp>
    <dsp:sp modelId="{7A8592DF-14D2-48CE-BBEB-0A9FE7BD1734}">
      <dsp:nvSpPr>
        <dsp:cNvPr id="0" name=""/>
        <dsp:cNvSpPr/>
      </dsp:nvSpPr>
      <dsp:spPr>
        <a:xfrm>
          <a:off x="8831140" y="1305401"/>
          <a:ext cx="168157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Communicate, implement, monitor and review</a:t>
          </a:r>
        </a:p>
        <a:p>
          <a:pPr marL="114300" lvl="1" indent="-114300" algn="l" defTabSz="622300">
            <a:lnSpc>
              <a:spcPct val="90000"/>
            </a:lnSpc>
            <a:spcBef>
              <a:spcPct val="0"/>
            </a:spcBef>
            <a:spcAft>
              <a:spcPct val="15000"/>
            </a:spcAft>
            <a:buChar char="•"/>
          </a:pPr>
          <a:endParaRPr lang="en-GB" sz="1400" kern="1200"/>
        </a:p>
      </dsp:txBody>
      <dsp:txXfrm>
        <a:off x="8913228" y="1387489"/>
        <a:ext cx="1517395" cy="15763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94B8556-2AC1-4964-8A78-D9DC9FE444A1}" type="datetimeFigureOut">
              <a:rPr lang="en-GB" smtClean="0"/>
              <a:t>16/09/2021</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68459A9-6F57-4279-AAF9-252C11CD5B37}" type="slidenum">
              <a:rPr lang="en-GB" smtClean="0"/>
              <a:t>‹#›</a:t>
            </a:fld>
            <a:endParaRPr lang="en-GB"/>
          </a:p>
        </p:txBody>
      </p:sp>
    </p:spTree>
    <p:extLst>
      <p:ext uri="{BB962C8B-B14F-4D97-AF65-F5344CB8AC3E}">
        <p14:creationId xmlns:p14="http://schemas.microsoft.com/office/powerpoint/2010/main" val="61811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1925-40CA-4B1F-9591-FB3E81C39A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FF2C2E-4BA5-4D51-9CA6-FBAFFAB35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66B6D1-C80E-4F93-9FB6-3578B3B6E909}"/>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5" name="Footer Placeholder 4">
            <a:extLst>
              <a:ext uri="{FF2B5EF4-FFF2-40B4-BE49-F238E27FC236}">
                <a16:creationId xmlns:a16="http://schemas.microsoft.com/office/drawing/2014/main" id="{FF6A9275-5DAD-45EE-9820-A499144A60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3649A8-1FEC-47C6-9FC9-35F281C6F75D}"/>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12186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A240-B1B2-49D2-B2DC-B65569931C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0619AC-2F93-4701-83AF-E2E03B320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6BD07F-0590-4DEC-BDCD-A35331087115}"/>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5" name="Footer Placeholder 4">
            <a:extLst>
              <a:ext uri="{FF2B5EF4-FFF2-40B4-BE49-F238E27FC236}">
                <a16:creationId xmlns:a16="http://schemas.microsoft.com/office/drawing/2014/main" id="{F1C80BD4-2DE2-4937-96AE-F3A16F9921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07E4C-36FB-4CCD-BDC0-39E81991C66B}"/>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169037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FAD0D-2801-414E-BD77-B51787E075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19FCF5-4E59-4F16-B695-CF53E59C77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F73A4-C454-4BD8-82AE-A4DB57CA95F2}"/>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5" name="Footer Placeholder 4">
            <a:extLst>
              <a:ext uri="{FF2B5EF4-FFF2-40B4-BE49-F238E27FC236}">
                <a16:creationId xmlns:a16="http://schemas.microsoft.com/office/drawing/2014/main" id="{4DAC1D12-9E58-47DB-A6AE-B2FD74559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3FD479-3D1F-4E97-A3F0-4FB2EDED63C6}"/>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2082943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5368" y="301625"/>
            <a:ext cx="10968567" cy="5207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5368" y="1141414"/>
            <a:ext cx="5382684" cy="4954587"/>
          </a:xfrm>
        </p:spPr>
        <p:txBody>
          <a:bodyPr/>
          <a:lstStyle/>
          <a:p>
            <a:pPr lvl="0"/>
            <a:endParaRPr lang="en-GB" noProof="0"/>
          </a:p>
        </p:txBody>
      </p:sp>
      <p:sp>
        <p:nvSpPr>
          <p:cNvPr id="4" name="Text Placeholder 3"/>
          <p:cNvSpPr>
            <a:spLocks noGrp="1"/>
          </p:cNvSpPr>
          <p:nvPr>
            <p:ph type="body" sz="half" idx="2"/>
          </p:nvPr>
        </p:nvSpPr>
        <p:spPr>
          <a:xfrm>
            <a:off x="6191251" y="1141414"/>
            <a:ext cx="5382683" cy="495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xfrm>
            <a:off x="8138585" y="6327777"/>
            <a:ext cx="393700" cy="301625"/>
          </a:xfrm>
          <a:prstGeom prst="rect">
            <a:avLst/>
          </a:prstGeom>
          <a:ln/>
        </p:spPr>
        <p:txBody>
          <a:bodyPr/>
          <a:lstStyle>
            <a:lvl1pPr>
              <a:defRPr/>
            </a:lvl1pPr>
          </a:lstStyle>
          <a:p>
            <a:pPr>
              <a:defRPr/>
            </a:pPr>
            <a:fld id="{4218450E-208A-47B2-B22F-D4E4DE89E845}" type="slidenum">
              <a:rPr lang="en-GB" altLang="en-US"/>
              <a:pPr>
                <a:defRPr/>
              </a:pPr>
              <a:t>‹#›</a:t>
            </a:fld>
            <a:endParaRPr lang="en-GB" altLang="en-US"/>
          </a:p>
        </p:txBody>
      </p:sp>
    </p:spTree>
    <p:extLst>
      <p:ext uri="{BB962C8B-B14F-4D97-AF65-F5344CB8AC3E}">
        <p14:creationId xmlns:p14="http://schemas.microsoft.com/office/powerpoint/2010/main" val="3432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7A7A-664E-4D30-8EDD-4D5C8E268B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E6CDC1-06C1-4F7A-A0E6-0B55028C1A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5BE8E2-A0AA-4585-AD72-03AEA2BF05C0}"/>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5" name="Footer Placeholder 4">
            <a:extLst>
              <a:ext uri="{FF2B5EF4-FFF2-40B4-BE49-F238E27FC236}">
                <a16:creationId xmlns:a16="http://schemas.microsoft.com/office/drawing/2014/main" id="{5C448211-2B73-4EDB-803A-45C05238AF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643857-063B-420A-8756-AE301FE0D890}"/>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360874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DE74-97FC-4C29-A4F5-82A1732EC6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2E589F-FE53-48AF-BE92-F2C7D23601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61722B-923A-455E-98CE-9D6F13D3B4B3}"/>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5" name="Footer Placeholder 4">
            <a:extLst>
              <a:ext uri="{FF2B5EF4-FFF2-40B4-BE49-F238E27FC236}">
                <a16:creationId xmlns:a16="http://schemas.microsoft.com/office/drawing/2014/main" id="{856FB771-8CBA-437B-B68F-BA2C221D40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DE3FD3-41A4-40D0-9F53-4455E6541708}"/>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126097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B02E-1128-4F91-9F99-2DBBE05AAC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E1F64-F89B-42F6-AE04-57DC30C4F6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0C9F0F-BBCE-4CC1-B0BA-2551665D3F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198B98-4955-4771-BC6A-C17DD2EB2C90}"/>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6" name="Footer Placeholder 5">
            <a:extLst>
              <a:ext uri="{FF2B5EF4-FFF2-40B4-BE49-F238E27FC236}">
                <a16:creationId xmlns:a16="http://schemas.microsoft.com/office/drawing/2014/main" id="{F76259F0-2EC1-4588-AE6D-4F5C563BAF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A11FC4-FFFB-4C3E-A57D-62218D643840}"/>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10655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D1F4-1670-4594-B963-511CFEEC8B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481EED-5B8E-4948-98AB-7C584C74D7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AA62F-8070-4059-A329-3F77854143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845076-189E-4AE1-9BC5-D3177083C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2AAEA-7902-4519-A05A-290511F8F0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A3CD53-2DFA-4DDA-B222-1AB76D801190}"/>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8" name="Footer Placeholder 7">
            <a:extLst>
              <a:ext uri="{FF2B5EF4-FFF2-40B4-BE49-F238E27FC236}">
                <a16:creationId xmlns:a16="http://schemas.microsoft.com/office/drawing/2014/main" id="{9C3AEE69-AEB9-4F9E-A424-C42324CC0D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077D32-8EAE-4D44-81CD-40BEF5494AA0}"/>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60566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FA74-6D7D-473E-93FA-9F3D185840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915BAE-DA9A-49DA-9F7A-4C5DEF2A1A8F}"/>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4" name="Footer Placeholder 3">
            <a:extLst>
              <a:ext uri="{FF2B5EF4-FFF2-40B4-BE49-F238E27FC236}">
                <a16:creationId xmlns:a16="http://schemas.microsoft.com/office/drawing/2014/main" id="{7F2D64F7-FD50-4A50-94D0-7197BA969C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81AEF6-1C03-4A79-B766-3E488E68DB35}"/>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131605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36341-192A-4A4B-A36C-3B0D3892E6F1}"/>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3" name="Footer Placeholder 2">
            <a:extLst>
              <a:ext uri="{FF2B5EF4-FFF2-40B4-BE49-F238E27FC236}">
                <a16:creationId xmlns:a16="http://schemas.microsoft.com/office/drawing/2014/main" id="{9A4B8F2E-A0E2-4854-91B9-CC3EDC52C4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CE43DB-1D85-4634-957D-14BC37F68038}"/>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127208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A45F6-AD7F-4F1F-A4E8-9D295CEE0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6087FD-FA4F-4BEC-A109-1852BDF8C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DCFE1E-A433-4378-8479-82A008002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3946-1ED2-409B-83C9-C93CC537216A}"/>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6" name="Footer Placeholder 5">
            <a:extLst>
              <a:ext uri="{FF2B5EF4-FFF2-40B4-BE49-F238E27FC236}">
                <a16:creationId xmlns:a16="http://schemas.microsoft.com/office/drawing/2014/main" id="{DF987DC1-FCBC-4155-B804-075A75AA55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314122-6705-4F17-8B2B-C1F5944FDF65}"/>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351645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61D5-463E-4780-9659-06DEC4AB6E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E82504-4FCB-49CB-968E-8B2D80CE0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B4A87F-30AF-410F-9E94-41CC72259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642A6-23EB-470A-880C-DA2D46BC4CB9}"/>
              </a:ext>
            </a:extLst>
          </p:cNvPr>
          <p:cNvSpPr>
            <a:spLocks noGrp="1"/>
          </p:cNvSpPr>
          <p:nvPr>
            <p:ph type="dt" sz="half" idx="10"/>
          </p:nvPr>
        </p:nvSpPr>
        <p:spPr/>
        <p:txBody>
          <a:bodyPr/>
          <a:lstStyle/>
          <a:p>
            <a:fld id="{8B3A2553-C2C9-47E6-BC76-4ACB54389512}" type="datetimeFigureOut">
              <a:rPr lang="en-GB" smtClean="0"/>
              <a:t>16/09/2021</a:t>
            </a:fld>
            <a:endParaRPr lang="en-GB"/>
          </a:p>
        </p:txBody>
      </p:sp>
      <p:sp>
        <p:nvSpPr>
          <p:cNvPr id="6" name="Footer Placeholder 5">
            <a:extLst>
              <a:ext uri="{FF2B5EF4-FFF2-40B4-BE49-F238E27FC236}">
                <a16:creationId xmlns:a16="http://schemas.microsoft.com/office/drawing/2014/main" id="{F38244FC-DEC5-4420-8D3B-13BEC01D7D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D64625-8061-45AC-BD0D-FC340C976243}"/>
              </a:ext>
            </a:extLst>
          </p:cNvPr>
          <p:cNvSpPr>
            <a:spLocks noGrp="1"/>
          </p:cNvSpPr>
          <p:nvPr>
            <p:ph type="sldNum" sz="quarter" idx="12"/>
          </p:nvPr>
        </p:nvSpPr>
        <p:spPr/>
        <p:txBody>
          <a:bodyPr/>
          <a:lstStyle/>
          <a:p>
            <a:fld id="{2FBD4C11-62C6-47C4-9060-C39FF7CE039C}" type="slidenum">
              <a:rPr lang="en-GB" smtClean="0"/>
              <a:t>‹#›</a:t>
            </a:fld>
            <a:endParaRPr lang="en-GB"/>
          </a:p>
        </p:txBody>
      </p:sp>
    </p:spTree>
    <p:extLst>
      <p:ext uri="{BB962C8B-B14F-4D97-AF65-F5344CB8AC3E}">
        <p14:creationId xmlns:p14="http://schemas.microsoft.com/office/powerpoint/2010/main" val="371590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D3678-CAB5-4F39-82B3-BA4FC0474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CEB8DF-DC05-49F2-833F-AC24FC255B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8718-ADA5-440D-B940-F91C40A1A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A2553-C2C9-47E6-BC76-4ACB54389512}" type="datetimeFigureOut">
              <a:rPr lang="en-GB" smtClean="0"/>
              <a:t>16/09/2021</a:t>
            </a:fld>
            <a:endParaRPr lang="en-GB"/>
          </a:p>
        </p:txBody>
      </p:sp>
      <p:sp>
        <p:nvSpPr>
          <p:cNvPr id="5" name="Footer Placeholder 4">
            <a:extLst>
              <a:ext uri="{FF2B5EF4-FFF2-40B4-BE49-F238E27FC236}">
                <a16:creationId xmlns:a16="http://schemas.microsoft.com/office/drawing/2014/main" id="{4A295B7E-66D9-4D38-AD30-8760AB318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08B3C8-F6CD-4425-933E-16B53A13F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D4C11-62C6-47C4-9060-C39FF7CE039C}" type="slidenum">
              <a:rPr lang="en-GB" smtClean="0"/>
              <a:t>‹#›</a:t>
            </a:fld>
            <a:endParaRPr lang="en-GB"/>
          </a:p>
        </p:txBody>
      </p:sp>
    </p:spTree>
    <p:extLst>
      <p:ext uri="{BB962C8B-B14F-4D97-AF65-F5344CB8AC3E}">
        <p14:creationId xmlns:p14="http://schemas.microsoft.com/office/powerpoint/2010/main" val="1941073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duncanibrown54@gmail.co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hyperlink" Target="https://www.employment-studies.co.uk/resource/ethnicity-pay-reporting-consultation-respon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tc.org.uk/event/capturing-ethnicity-data/" TargetMode="External"/><Relationship Id="rId2" Type="http://schemas.openxmlformats.org/officeDocument/2006/relationships/hyperlink" Target="https://www.employment-studies.co.uk/resource/ethnicity-pay-reporting-consultation-response" TargetMode="External"/><Relationship Id="rId1" Type="http://schemas.openxmlformats.org/officeDocument/2006/relationships/slideLayout" Target="../slideLayouts/slideLayout2.xml"/><Relationship Id="rId4" Type="http://schemas.openxmlformats.org/officeDocument/2006/relationships/hyperlink" Target="https://www.cipd.co.uk/Images/cipd-ethnicity-pay-report-2020_tcm18-86627.pdf"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ipd.co.uk/knowledge/fundamentals/relations/diversity/race-inclusion-repor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ersonneltoday.com/hr/black-lives-matter-ethnicity-pay-gap-reportin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peoplemanagement.co.uk/news/articles/businesses-may-required-report-ethnicity-pay-gap-prime-minister#gre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ons.gov.uk/employmentandlabourmarket/peopleinwork/earningsandworkinghours/articles/ethnicitypaygapsingreatbritain/2019" TargetMode="External"/><Relationship Id="rId3" Type="http://schemas.openxmlformats.org/officeDocument/2006/relationships/hyperlink" Target="https://www.equalityhumanrights.com/en/our-research/list-all-our-research-reports" TargetMode="External"/><Relationship Id="rId7" Type="http://schemas.openxmlformats.org/officeDocument/2006/relationships/hyperlink" Target="https://www.cipd.co.uk/knowledge/tackling-racism-workplace/resource-pack-for-hr-leaders" TargetMode="External"/><Relationship Id="rId2" Type="http://schemas.openxmlformats.org/officeDocument/2006/relationships/hyperlink" Target="https://www.employment-studies.co.uk/publications?search=&amp;topic_tag%5B%5D=40&amp;search_resources=1#results" TargetMode="External"/><Relationship Id="rId1" Type="http://schemas.openxmlformats.org/officeDocument/2006/relationships/slideLayout" Target="../slideLayouts/slideLayout2.xml"/><Relationship Id="rId6" Type="http://schemas.openxmlformats.org/officeDocument/2006/relationships/hyperlink" Target="https://www.cipd.co.uk/knowledge/tackling-racism-workplace#gref" TargetMode="External"/><Relationship Id="rId11" Type="http://schemas.openxmlformats.org/officeDocument/2006/relationships/image" Target="../media/image23.png"/><Relationship Id="rId5" Type="http://schemas.openxmlformats.org/officeDocument/2006/relationships/hyperlink" Target="https://www.cipd.co.uk/knowledge/fundamentals/relations/diversity/race-inclusion-reports#gref" TargetMode="External"/><Relationship Id="rId10" Type="http://schemas.openxmlformats.org/officeDocument/2006/relationships/image" Target="../media/image22.png"/><Relationship Id="rId4" Type="http://schemas.openxmlformats.org/officeDocument/2006/relationships/hyperlink" Target="https://www.equalityhumanrights.com/en/publication-download/measuring-and-reporting-disability-and-ethnicity-pay-gaps" TargetMode="External"/><Relationship Id="rId9" Type="http://schemas.openxmlformats.org/officeDocument/2006/relationships/hyperlink" Target="https://feweek-co-uk.cdn.ampproject.org/c/s/feweek.co.uk/2021/05/28/colleges-publish-ethnicity-pay-data-in-bid-to-increase-diversity/amp/"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twitter.com/duncanbHR" TargetMode="External"/><Relationship Id="rId7" Type="http://schemas.openxmlformats.org/officeDocument/2006/relationships/hyperlink" Target="https://www.koganpage.com/product/armstrong-s-handbook-of-reward-management-practice-9780749484361" TargetMode="External"/><Relationship Id="rId2" Type="http://schemas.openxmlformats.org/officeDocument/2006/relationships/hyperlink" Target="mailto:duncanibrown54@gmail.com" TargetMode="External"/><Relationship Id="rId1" Type="http://schemas.openxmlformats.org/officeDocument/2006/relationships/slideLayout" Target="../slideLayouts/slideLayout12.xml"/><Relationship Id="rId6" Type="http://schemas.openxmlformats.org/officeDocument/2006/relationships/hyperlink" Target="https://www.youtube.com/watch?v=74cimmL-iaI&amp;feature=youtu.be" TargetMode="External"/><Relationship Id="rId5" Type="http://schemas.openxmlformats.org/officeDocument/2006/relationships/hyperlink" Target="https://www.linkedin.com/pulse/never-againso-what-could-new-normal-look-like-reward-employment/" TargetMode="External"/><Relationship Id="rId4" Type="http://schemas.openxmlformats.org/officeDocument/2006/relationships/hyperlink" Target="https://www.employment-studies.co.uk/news/combating-inequality-2-budget-and-levelling-levelling-down-and-levelling" TargetMode="External"/><Relationship Id="rId9"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peoplemanagement.co.uk/news/articles/low-paid-workers-bearing-the-brunt-of-covid-fall-in-employ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t.com/content/b51d534f-5515-4717-a1e3-866f39955d8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1235D41-97F8-4A6C-8129-57103ABC4489}"/>
              </a:ext>
            </a:extLst>
          </p:cNvPr>
          <p:cNvSpPr>
            <a:spLocks noGrp="1"/>
          </p:cNvSpPr>
          <p:nvPr>
            <p:ph type="ctrTitle"/>
          </p:nvPr>
        </p:nvSpPr>
        <p:spPr>
          <a:xfrm>
            <a:off x="1314824" y="735106"/>
            <a:ext cx="10053763" cy="2928470"/>
          </a:xfrm>
        </p:spPr>
        <p:txBody>
          <a:bodyPr anchor="b">
            <a:normAutofit fontScale="90000"/>
          </a:bodyPr>
          <a:lstStyle/>
          <a:p>
            <a:pPr algn="l"/>
            <a:r>
              <a:rPr lang="en-GB" sz="2600" b="1" dirty="0">
                <a:solidFill>
                  <a:srgbClr val="FFFFFF"/>
                </a:solidFill>
              </a:rPr>
              <a:t>IES HR Network:</a:t>
            </a:r>
            <a:br>
              <a:rPr lang="en-GB" sz="2600" b="1" dirty="0">
                <a:solidFill>
                  <a:srgbClr val="FFFFFF"/>
                </a:solidFill>
              </a:rPr>
            </a:br>
            <a:r>
              <a:rPr lang="en-GB" sz="2600" b="1" dirty="0">
                <a:solidFill>
                  <a:srgbClr val="FFFFFF"/>
                </a:solidFill>
              </a:rPr>
              <a:t>Ethnicity pay reporting</a:t>
            </a:r>
            <a:br>
              <a:rPr lang="en-GB" sz="2600" b="1" dirty="0">
                <a:solidFill>
                  <a:srgbClr val="FFFFFF"/>
                </a:solidFill>
              </a:rPr>
            </a:br>
            <a:br>
              <a:rPr lang="en-GB" sz="2600" b="1" dirty="0">
                <a:solidFill>
                  <a:srgbClr val="FFFFFF"/>
                </a:solidFill>
              </a:rPr>
            </a:br>
            <a:r>
              <a:rPr lang="en-GB" sz="2600" b="1" dirty="0">
                <a:solidFill>
                  <a:srgbClr val="FFFFFF"/>
                </a:solidFill>
              </a:rPr>
              <a:t>Why?</a:t>
            </a:r>
            <a:br>
              <a:rPr lang="en-GB" sz="2600" b="1" dirty="0">
                <a:solidFill>
                  <a:srgbClr val="FFFFFF"/>
                </a:solidFill>
              </a:rPr>
            </a:br>
            <a:r>
              <a:rPr lang="en-GB" sz="2600" b="1" dirty="0">
                <a:solidFill>
                  <a:srgbClr val="FFFFFF"/>
                </a:solidFill>
              </a:rPr>
              <a:t>What?</a:t>
            </a:r>
            <a:br>
              <a:rPr lang="en-GB" sz="2600" b="1" dirty="0">
                <a:solidFill>
                  <a:srgbClr val="FFFFFF"/>
                </a:solidFill>
              </a:rPr>
            </a:br>
            <a:r>
              <a:rPr lang="en-GB" sz="2600" b="1" dirty="0">
                <a:solidFill>
                  <a:srgbClr val="FFFFFF"/>
                </a:solidFill>
              </a:rPr>
              <a:t>How?</a:t>
            </a:r>
            <a:br>
              <a:rPr lang="en-GB" sz="2600" b="1" dirty="0">
                <a:solidFill>
                  <a:srgbClr val="FFFFFF"/>
                </a:solidFill>
              </a:rPr>
            </a:br>
            <a:br>
              <a:rPr lang="en-GB" sz="2600" b="1" dirty="0">
                <a:solidFill>
                  <a:srgbClr val="FFFFFF"/>
                </a:solidFill>
              </a:rPr>
            </a:br>
            <a:r>
              <a:rPr lang="en-GB" sz="2600" b="1" dirty="0">
                <a:solidFill>
                  <a:srgbClr val="FFFFFF"/>
                </a:solidFill>
              </a:rPr>
              <a:t>A Framework for Change and Genuine Racial Equality</a:t>
            </a:r>
          </a:p>
        </p:txBody>
      </p:sp>
      <p:sp>
        <p:nvSpPr>
          <p:cNvPr id="3" name="Subtitle 2">
            <a:extLst>
              <a:ext uri="{FF2B5EF4-FFF2-40B4-BE49-F238E27FC236}">
                <a16:creationId xmlns:a16="http://schemas.microsoft.com/office/drawing/2014/main" id="{226BEA92-E68D-4C55-9CF8-22CF8B1795F4}"/>
              </a:ext>
            </a:extLst>
          </p:cNvPr>
          <p:cNvSpPr>
            <a:spLocks noGrp="1"/>
          </p:cNvSpPr>
          <p:nvPr>
            <p:ph type="subTitle" idx="1"/>
          </p:nvPr>
        </p:nvSpPr>
        <p:spPr>
          <a:xfrm>
            <a:off x="537328" y="4626297"/>
            <a:ext cx="10819305" cy="1702785"/>
          </a:xfrm>
        </p:spPr>
        <p:txBody>
          <a:bodyPr anchor="ctr">
            <a:normAutofit/>
          </a:bodyPr>
          <a:lstStyle/>
          <a:p>
            <a:pPr algn="l"/>
            <a:r>
              <a:rPr lang="en-GB" sz="1700" dirty="0"/>
              <a:t>Dr Duncan Brown</a:t>
            </a:r>
          </a:p>
          <a:p>
            <a:pPr algn="l"/>
            <a:r>
              <a:rPr lang="en-GB" sz="1700" dirty="0"/>
              <a:t>@duncanbHR</a:t>
            </a:r>
          </a:p>
          <a:p>
            <a:pPr algn="l"/>
            <a:r>
              <a:rPr lang="en-GB" sz="1700" dirty="0">
                <a:hlinkClick r:id="rId2"/>
              </a:rPr>
              <a:t>duncanibrown54@gmail.com</a:t>
            </a:r>
            <a:endParaRPr lang="en-GB" sz="1700" dirty="0"/>
          </a:p>
          <a:p>
            <a:pPr algn="l"/>
            <a:r>
              <a:rPr lang="en-GB" sz="1700" dirty="0"/>
              <a:t>September 16</a:t>
            </a:r>
            <a:r>
              <a:rPr lang="en-GB" sz="1700" baseline="30000" dirty="0"/>
              <a:t>th</a:t>
            </a:r>
            <a:r>
              <a:rPr lang="en-GB" sz="1700" dirty="0"/>
              <a:t> 2021</a:t>
            </a:r>
          </a:p>
          <a:p>
            <a:pPr algn="l"/>
            <a:endParaRPr lang="en-GB" sz="1700" dirty="0"/>
          </a:p>
        </p:txBody>
      </p:sp>
      <p:pic>
        <p:nvPicPr>
          <p:cNvPr id="8" name="Picture 7" descr="A group of people holding signs&#10;&#10;Description automatically generated with low confidence">
            <a:extLst>
              <a:ext uri="{FF2B5EF4-FFF2-40B4-BE49-F238E27FC236}">
                <a16:creationId xmlns:a16="http://schemas.microsoft.com/office/drawing/2014/main" id="{7FB68BFF-8879-4A07-A09D-40B154DCC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225" y="528918"/>
            <a:ext cx="3940812" cy="2627208"/>
          </a:xfrm>
          <a:prstGeom prst="rect">
            <a:avLst/>
          </a:prstGeom>
        </p:spPr>
      </p:pic>
      <p:pic>
        <p:nvPicPr>
          <p:cNvPr id="15" name="Picture 14">
            <a:extLst>
              <a:ext uri="{FF2B5EF4-FFF2-40B4-BE49-F238E27FC236}">
                <a16:creationId xmlns:a16="http://schemas.microsoft.com/office/drawing/2014/main" id="{0F84BA0C-7575-4F8A-986D-A76254E671B8}"/>
              </a:ext>
            </a:extLst>
          </p:cNvPr>
          <p:cNvPicPr>
            <a:picLocks noChangeAspect="1"/>
          </p:cNvPicPr>
          <p:nvPr/>
        </p:nvPicPr>
        <p:blipFill>
          <a:blip r:embed="rId4"/>
          <a:stretch>
            <a:fillRect/>
          </a:stretch>
        </p:blipFill>
        <p:spPr>
          <a:xfrm>
            <a:off x="6527467" y="4534500"/>
            <a:ext cx="1473758" cy="2101683"/>
          </a:xfrm>
          <a:prstGeom prst="rect">
            <a:avLst/>
          </a:prstGeom>
        </p:spPr>
      </p:pic>
      <p:pic>
        <p:nvPicPr>
          <p:cNvPr id="5" name="Picture 4">
            <a:extLst>
              <a:ext uri="{FF2B5EF4-FFF2-40B4-BE49-F238E27FC236}">
                <a16:creationId xmlns:a16="http://schemas.microsoft.com/office/drawing/2014/main" id="{E4428071-FA39-4E55-BFED-AB978ECC2D8B}"/>
              </a:ext>
            </a:extLst>
          </p:cNvPr>
          <p:cNvPicPr>
            <a:picLocks noChangeAspect="1"/>
          </p:cNvPicPr>
          <p:nvPr/>
        </p:nvPicPr>
        <p:blipFill>
          <a:blip r:embed="rId5"/>
          <a:stretch>
            <a:fillRect/>
          </a:stretch>
        </p:blipFill>
        <p:spPr>
          <a:xfrm>
            <a:off x="9623348" y="4534499"/>
            <a:ext cx="1667527" cy="2101683"/>
          </a:xfrm>
          <a:prstGeom prst="rect">
            <a:avLst/>
          </a:prstGeom>
        </p:spPr>
      </p:pic>
    </p:spTree>
    <p:extLst>
      <p:ext uri="{BB962C8B-B14F-4D97-AF65-F5344CB8AC3E}">
        <p14:creationId xmlns:p14="http://schemas.microsoft.com/office/powerpoint/2010/main" val="183271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D26-11B8-45E4-8471-54694A977C42}"/>
              </a:ext>
            </a:extLst>
          </p:cNvPr>
          <p:cNvSpPr>
            <a:spLocks noGrp="1"/>
          </p:cNvSpPr>
          <p:nvPr>
            <p:ph type="title"/>
          </p:nvPr>
        </p:nvSpPr>
        <p:spPr>
          <a:xfrm>
            <a:off x="838200" y="182989"/>
            <a:ext cx="10515600" cy="1325563"/>
          </a:xfrm>
        </p:spPr>
        <p:txBody>
          <a:bodyPr/>
          <a:lstStyle/>
          <a:p>
            <a:r>
              <a:rPr lang="en-GB" b="1" dirty="0"/>
              <a:t>What:</a:t>
            </a:r>
            <a:r>
              <a:rPr lang="en-GB" dirty="0"/>
              <a:t> Widely varying pay levels and intersectionality: what is ‘good’?</a:t>
            </a:r>
          </a:p>
        </p:txBody>
      </p:sp>
      <p:pic>
        <p:nvPicPr>
          <p:cNvPr id="5" name="Content Placeholder 4">
            <a:extLst>
              <a:ext uri="{FF2B5EF4-FFF2-40B4-BE49-F238E27FC236}">
                <a16:creationId xmlns:a16="http://schemas.microsoft.com/office/drawing/2014/main" id="{0500AF1E-B808-42F4-BC2B-27596FDD469E}"/>
              </a:ext>
            </a:extLst>
          </p:cNvPr>
          <p:cNvPicPr>
            <a:picLocks noGrp="1" noChangeAspect="1"/>
          </p:cNvPicPr>
          <p:nvPr>
            <p:ph idx="1"/>
          </p:nvPr>
        </p:nvPicPr>
        <p:blipFill>
          <a:blip r:embed="rId2"/>
          <a:stretch>
            <a:fillRect/>
          </a:stretch>
        </p:blipFill>
        <p:spPr>
          <a:xfrm>
            <a:off x="485337" y="1860793"/>
            <a:ext cx="3902132" cy="4351338"/>
          </a:xfrm>
        </p:spPr>
      </p:pic>
      <p:pic>
        <p:nvPicPr>
          <p:cNvPr id="7" name="Picture 6">
            <a:extLst>
              <a:ext uri="{FF2B5EF4-FFF2-40B4-BE49-F238E27FC236}">
                <a16:creationId xmlns:a16="http://schemas.microsoft.com/office/drawing/2014/main" id="{EBDC0089-2E76-4A67-BFEC-77B419B973B9}"/>
              </a:ext>
            </a:extLst>
          </p:cNvPr>
          <p:cNvPicPr>
            <a:picLocks noChangeAspect="1"/>
          </p:cNvPicPr>
          <p:nvPr/>
        </p:nvPicPr>
        <p:blipFill>
          <a:blip r:embed="rId3"/>
          <a:stretch>
            <a:fillRect/>
          </a:stretch>
        </p:blipFill>
        <p:spPr>
          <a:xfrm>
            <a:off x="6588710" y="4232212"/>
            <a:ext cx="3921599" cy="2660468"/>
          </a:xfrm>
          <a:prstGeom prst="rect">
            <a:avLst/>
          </a:prstGeom>
        </p:spPr>
      </p:pic>
      <p:pic>
        <p:nvPicPr>
          <p:cNvPr id="9" name="Picture 8">
            <a:extLst>
              <a:ext uri="{FF2B5EF4-FFF2-40B4-BE49-F238E27FC236}">
                <a16:creationId xmlns:a16="http://schemas.microsoft.com/office/drawing/2014/main" id="{6AA5407A-9CDA-4539-8FA1-D60CDAA147AB}"/>
              </a:ext>
            </a:extLst>
          </p:cNvPr>
          <p:cNvPicPr>
            <a:picLocks noChangeAspect="1"/>
          </p:cNvPicPr>
          <p:nvPr/>
        </p:nvPicPr>
        <p:blipFill>
          <a:blip r:embed="rId4"/>
          <a:stretch>
            <a:fillRect/>
          </a:stretch>
        </p:blipFill>
        <p:spPr>
          <a:xfrm>
            <a:off x="8136271" y="1540148"/>
            <a:ext cx="4080154" cy="2660468"/>
          </a:xfrm>
          <a:prstGeom prst="rect">
            <a:avLst/>
          </a:prstGeom>
        </p:spPr>
      </p:pic>
      <p:pic>
        <p:nvPicPr>
          <p:cNvPr id="11" name="Picture 10">
            <a:extLst>
              <a:ext uri="{FF2B5EF4-FFF2-40B4-BE49-F238E27FC236}">
                <a16:creationId xmlns:a16="http://schemas.microsoft.com/office/drawing/2014/main" id="{6A66A5C4-1E58-40E6-BD8C-B89566B2A1BB}"/>
              </a:ext>
            </a:extLst>
          </p:cNvPr>
          <p:cNvPicPr>
            <a:picLocks noChangeAspect="1"/>
          </p:cNvPicPr>
          <p:nvPr/>
        </p:nvPicPr>
        <p:blipFill>
          <a:blip r:embed="rId5"/>
          <a:stretch>
            <a:fillRect/>
          </a:stretch>
        </p:blipFill>
        <p:spPr>
          <a:xfrm>
            <a:off x="4458792" y="1541893"/>
            <a:ext cx="3606156" cy="2731170"/>
          </a:xfrm>
          <a:prstGeom prst="rect">
            <a:avLst/>
          </a:prstGeom>
        </p:spPr>
      </p:pic>
    </p:spTree>
    <p:extLst>
      <p:ext uri="{BB962C8B-B14F-4D97-AF65-F5344CB8AC3E}">
        <p14:creationId xmlns:p14="http://schemas.microsoft.com/office/powerpoint/2010/main" val="251727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FFE58F-EFC7-4764-8AC3-EF96F033F586}"/>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rPr>
              <a:t>Other issues</a:t>
            </a:r>
          </a:p>
        </p:txBody>
      </p:sp>
      <p:sp>
        <p:nvSpPr>
          <p:cNvPr id="3" name="Content Placeholder 2">
            <a:extLst>
              <a:ext uri="{FF2B5EF4-FFF2-40B4-BE49-F238E27FC236}">
                <a16:creationId xmlns:a16="http://schemas.microsoft.com/office/drawing/2014/main" id="{0C3B2FA0-1CD5-46EF-977E-D7A82D79B64A}"/>
              </a:ext>
            </a:extLst>
          </p:cNvPr>
          <p:cNvSpPr>
            <a:spLocks noGrp="1"/>
          </p:cNvSpPr>
          <p:nvPr>
            <p:ph idx="1"/>
          </p:nvPr>
        </p:nvSpPr>
        <p:spPr>
          <a:xfrm>
            <a:off x="4835711" y="264711"/>
            <a:ext cx="6555347" cy="6858000"/>
          </a:xfrm>
        </p:spPr>
        <p:txBody>
          <a:bodyPr anchor="ctr">
            <a:normAutofit/>
          </a:bodyPr>
          <a:lstStyle/>
          <a:p>
            <a:pPr>
              <a:spcAft>
                <a:spcPts val="800"/>
              </a:spcAft>
            </a:pPr>
            <a:r>
              <a:rPr lang="en-GB" sz="1600" dirty="0"/>
              <a:t>CIPD’s consultations with employers and HR leaders in late 2018 found:</a:t>
            </a:r>
          </a:p>
          <a:p>
            <a:pPr marL="0" indent="0">
              <a:spcAft>
                <a:spcPts val="800"/>
              </a:spcAft>
              <a:buNone/>
            </a:pPr>
            <a:r>
              <a:rPr lang="en-GB" sz="1600" dirty="0"/>
              <a:t>‘A consensus about the much greater complexity of the issues as compared to gender. Employers reported currently having much poorer data than they did for gender, and also variations in the categories used for internal data monitoring. As with disability, staff can be reluctant to provide this information for fear of how it will be used. Employers agreed that there was a much greater cultural obstacle to overcome, more reluctance to engage with discussion about ethnicity in the workplace’.</a:t>
            </a:r>
            <a:r>
              <a:rPr lang="en-GB" sz="1600" dirty="0">
                <a:hlinkClick r:id="rId2">
                  <a:extLst>
                    <a:ext uri="{A12FA001-AC4F-418D-AE19-62706E023703}">
                      <ahyp:hlinkClr xmlns:ahyp="http://schemas.microsoft.com/office/drawing/2018/hyperlinkcolor" val="tx"/>
                    </a:ext>
                  </a:extLst>
                </a:hlinkClick>
              </a:rPr>
              <a:t> </a:t>
            </a:r>
          </a:p>
          <a:p>
            <a:r>
              <a:rPr lang="en-GB" sz="1600" dirty="0"/>
              <a:t>Representation levels, internally and externally</a:t>
            </a:r>
          </a:p>
          <a:p>
            <a:r>
              <a:rPr lang="en-GB" sz="1600" dirty="0"/>
              <a:t>Data and disclosure rates: Holding ethnicity data is not currently a legal requirement for employers</a:t>
            </a:r>
          </a:p>
          <a:p>
            <a:r>
              <a:rPr lang="en-GB" sz="1600" dirty="0"/>
              <a:t>Greater reluctance and discomfort with discussions on ethnicity and ethnic discrimination, compared to say gender. 33% of the CIPD survey respondents, have talked about race at work; only a quarter said there is specific employer support for conversations about ethnicity, for example via an employee network group. </a:t>
            </a:r>
          </a:p>
          <a:p>
            <a:r>
              <a:rPr lang="en-GB" sz="1600" dirty="0"/>
              <a:t>Uncertainty around language and terminology which stops people from having conversations about race according to 32%.</a:t>
            </a:r>
          </a:p>
          <a:p>
            <a:r>
              <a:rPr lang="en-GB" sz="1600" dirty="0"/>
              <a:t>All of the gender pay reporting issues – pay definitions, treatment of shares and benefits, agency workers, salary sacrifice, etc, </a:t>
            </a:r>
          </a:p>
          <a:p>
            <a:pPr>
              <a:spcAft>
                <a:spcPts val="800"/>
              </a:spcAft>
            </a:pPr>
            <a:r>
              <a:rPr lang="en-GB" sz="1600" dirty="0"/>
              <a:t>IES observe, ‘the need to make reporting compulsory rather than voluntary, but also the distance which many employers will have to travel in order to get their data collection and statistical analysis into a fit state to report on. In our view this will require more time to prepare for these changes, and more support for employers’</a:t>
            </a:r>
          </a:p>
          <a:p>
            <a:pPr>
              <a:spcAft>
                <a:spcPts val="800"/>
              </a:spcAft>
            </a:pPr>
            <a:endParaRPr lang="en-GB" sz="1400" dirty="0"/>
          </a:p>
        </p:txBody>
      </p:sp>
    </p:spTree>
    <p:extLst>
      <p:ext uri="{BB962C8B-B14F-4D97-AF65-F5344CB8AC3E}">
        <p14:creationId xmlns:p14="http://schemas.microsoft.com/office/powerpoint/2010/main" val="14816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Shape 2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7351DD3-0FD0-4A45-A20D-22187D72109B}"/>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How? Six core principles</a:t>
            </a:r>
          </a:p>
        </p:txBody>
      </p:sp>
      <p:sp>
        <p:nvSpPr>
          <p:cNvPr id="3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66AFD42-E3BB-4E6A-AF68-A521EB1CB60A}"/>
              </a:ext>
            </a:extLst>
          </p:cNvPr>
          <p:cNvSpPr>
            <a:spLocks noGrp="1"/>
          </p:cNvSpPr>
          <p:nvPr>
            <p:ph idx="1"/>
          </p:nvPr>
        </p:nvSpPr>
        <p:spPr>
          <a:xfrm>
            <a:off x="5221862" y="1719618"/>
            <a:ext cx="6035266" cy="4334629"/>
          </a:xfrm>
        </p:spPr>
        <p:txBody>
          <a:bodyPr anchor="ctr">
            <a:noAutofit/>
          </a:bodyPr>
          <a:lstStyle/>
          <a:p>
            <a:pPr marL="342900" lvl="0" indent="-342900">
              <a:spcBef>
                <a:spcPts val="1200"/>
              </a:spcBef>
              <a:buFont typeface="+mj-lt"/>
              <a:buAutoNum type="arabicPeriod"/>
            </a:pPr>
            <a:r>
              <a:rPr lang="en-GB" sz="1600" dirty="0">
                <a:solidFill>
                  <a:srgbClr val="FEFFFF"/>
                </a:solidFill>
                <a:effectLst/>
                <a:ea typeface="MS Mincho" panose="02020609040205080304" pitchFamily="49" charset="-128"/>
                <a:cs typeface="Times New Roman" panose="02020603050405020304" pitchFamily="18" charset="0"/>
              </a:rPr>
              <a:t>Align EPR as far as possible with gender pay reporting…. but recognise that they are not exactly the same.</a:t>
            </a:r>
          </a:p>
          <a:p>
            <a:pPr marL="342900" lvl="0" indent="-342900">
              <a:spcBef>
                <a:spcPts val="1200"/>
              </a:spcBef>
              <a:buFont typeface="+mj-lt"/>
              <a:buAutoNum type="arabicPeriod"/>
            </a:pPr>
            <a:endParaRPr lang="en-GB" sz="1600" dirty="0">
              <a:solidFill>
                <a:srgbClr val="FEFFFF"/>
              </a:solidFill>
              <a:ea typeface="MS Mincho" panose="02020609040205080304" pitchFamily="49" charset="-128"/>
              <a:cs typeface="Times New Roman" panose="02020603050405020304" pitchFamily="18" charset="0"/>
            </a:endParaRPr>
          </a:p>
          <a:p>
            <a:pPr marL="342900" lvl="0" indent="-342900">
              <a:spcBef>
                <a:spcPts val="1200"/>
              </a:spcBef>
              <a:buFont typeface="+mj-lt"/>
              <a:buAutoNum type="arabicPeriod"/>
            </a:pPr>
            <a:r>
              <a:rPr lang="en-GB" sz="1600" dirty="0">
                <a:solidFill>
                  <a:srgbClr val="FEFFFF"/>
                </a:solidFill>
                <a:effectLst/>
                <a:ea typeface="MS Mincho" panose="02020609040205080304" pitchFamily="49" charset="-128"/>
                <a:cs typeface="Times New Roman" panose="02020603050405020304" pitchFamily="18" charset="0"/>
              </a:rPr>
              <a:t>Ethnicity representation is as important as, and strongly linked to, ethnicity pay gaps; so both are reported. </a:t>
            </a:r>
          </a:p>
          <a:p>
            <a:pPr marL="342900" lvl="0" indent="-342900">
              <a:buFont typeface="+mj-lt"/>
              <a:buAutoNum type="arabicPeriod"/>
            </a:pPr>
            <a:endParaRPr lang="en-GB" sz="1600" dirty="0">
              <a:solidFill>
                <a:srgbClr val="FEFFFF"/>
              </a:solidFill>
              <a:effectLst/>
              <a:ea typeface="MS Mincho" panose="02020609040205080304" pitchFamily="49" charset="-128"/>
              <a:cs typeface="Times New Roman" panose="02020603050405020304" pitchFamily="18" charset="0"/>
            </a:endParaRPr>
          </a:p>
          <a:p>
            <a:pPr marL="342900" lvl="0" indent="-342900">
              <a:buFont typeface="+mj-lt"/>
              <a:buAutoNum type="arabicPeriod"/>
            </a:pPr>
            <a:r>
              <a:rPr lang="en-GB" sz="1600" dirty="0">
                <a:solidFill>
                  <a:srgbClr val="FEFFFF"/>
                </a:solidFill>
                <a:effectLst/>
                <a:ea typeface="MS Mincho" panose="02020609040205080304" pitchFamily="49" charset="-128"/>
                <a:cs typeface="Times New Roman" panose="02020603050405020304" pitchFamily="18" charset="0"/>
              </a:rPr>
              <a:t>Simplicity and clarity are good externally, but more detailed analyses are required to support effective, targeted actions. </a:t>
            </a:r>
          </a:p>
          <a:p>
            <a:pPr marL="342900" lvl="0" indent="-342900">
              <a:buFont typeface="+mj-lt"/>
              <a:buAutoNum type="arabicPeriod"/>
            </a:pPr>
            <a:endParaRPr lang="en-GB" sz="1600" dirty="0">
              <a:solidFill>
                <a:srgbClr val="FEFFFF"/>
              </a:solidFill>
              <a:effectLst/>
              <a:ea typeface="MS Mincho" panose="02020609040205080304" pitchFamily="49" charset="-128"/>
              <a:cs typeface="Times New Roman" panose="02020603050405020304" pitchFamily="18" charset="0"/>
            </a:endParaRPr>
          </a:p>
          <a:p>
            <a:pPr marL="342900" lvl="0" indent="-342900">
              <a:buFont typeface="+mj-lt"/>
              <a:buAutoNum type="arabicPeriod"/>
            </a:pPr>
            <a:r>
              <a:rPr lang="en-GB" sz="1600" dirty="0">
                <a:solidFill>
                  <a:srgbClr val="FEFFFF"/>
                </a:solidFill>
                <a:effectLst/>
                <a:ea typeface="MS Mincho" panose="02020609040205080304" pitchFamily="49" charset="-128"/>
                <a:cs typeface="Times New Roman" panose="02020603050405020304" pitchFamily="18" charset="0"/>
              </a:rPr>
              <a:t>Comparability in data needs to be combined with tailoring of analysis and actions. </a:t>
            </a:r>
          </a:p>
          <a:p>
            <a:pPr marL="342900" lvl="0" indent="-342900">
              <a:buFont typeface="+mj-lt"/>
              <a:buAutoNum type="arabicPeriod"/>
            </a:pPr>
            <a:endParaRPr lang="en-GB" sz="1600" dirty="0">
              <a:solidFill>
                <a:srgbClr val="FEFFFF"/>
              </a:solidFill>
              <a:effectLst/>
              <a:ea typeface="MS Mincho" panose="02020609040205080304" pitchFamily="49" charset="-128"/>
              <a:cs typeface="Times New Roman" panose="02020603050405020304" pitchFamily="18" charset="0"/>
            </a:endParaRPr>
          </a:p>
          <a:p>
            <a:pPr marL="342900" lvl="0" indent="-342900">
              <a:buFont typeface="+mj-lt"/>
              <a:buAutoNum type="arabicPeriod"/>
            </a:pPr>
            <a:r>
              <a:rPr lang="en-GB" sz="1600" dirty="0">
                <a:solidFill>
                  <a:srgbClr val="FEFFFF"/>
                </a:solidFill>
                <a:effectLst/>
                <a:ea typeface="MS Mincho" panose="02020609040205080304" pitchFamily="49" charset="-128"/>
                <a:cs typeface="Times New Roman" panose="02020603050405020304" pitchFamily="18" charset="0"/>
              </a:rPr>
              <a:t>Action focus. </a:t>
            </a:r>
          </a:p>
          <a:p>
            <a:pPr marL="342900" lvl="0" indent="-342900">
              <a:buFont typeface="+mj-lt"/>
              <a:buAutoNum type="arabicPeriod"/>
            </a:pPr>
            <a:endParaRPr lang="en-GB" sz="1600" dirty="0">
              <a:solidFill>
                <a:srgbClr val="FEFFFF"/>
              </a:solidFill>
              <a:effectLst/>
              <a:ea typeface="MS Mincho" panose="02020609040205080304" pitchFamily="49" charset="-128"/>
              <a:cs typeface="Times New Roman" panose="02020603050405020304" pitchFamily="18" charset="0"/>
            </a:endParaRPr>
          </a:p>
          <a:p>
            <a:pPr marL="342900" lvl="0" indent="-342900">
              <a:buFont typeface="+mj-lt"/>
              <a:buAutoNum type="arabicPeriod"/>
            </a:pPr>
            <a:r>
              <a:rPr lang="en-GB" sz="1600" dirty="0">
                <a:solidFill>
                  <a:srgbClr val="FEFFFF"/>
                </a:solidFill>
                <a:effectLst/>
                <a:ea typeface="MS Mincho" panose="02020609040205080304" pitchFamily="49" charset="-128"/>
                <a:cs typeface="Times New Roman" panose="02020603050405020304" pitchFamily="18" charset="0"/>
              </a:rPr>
              <a:t>‘Start and improve’</a:t>
            </a:r>
            <a:r>
              <a:rPr lang="en-GB" sz="1600" dirty="0">
                <a:solidFill>
                  <a:srgbClr val="FEFFFF"/>
                </a:solidFill>
                <a:ea typeface="MS Mincho" panose="02020609040205080304" pitchFamily="49" charset="-128"/>
                <a:cs typeface="Times New Roman" panose="02020603050405020304" pitchFamily="18" charset="0"/>
              </a:rPr>
              <a:t> evolutionary approach</a:t>
            </a:r>
            <a:r>
              <a:rPr lang="en-GB" sz="1600" dirty="0">
                <a:solidFill>
                  <a:srgbClr val="FEFFFF"/>
                </a:solidFill>
                <a:effectLst/>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184204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14A2CAB-6A6F-476C-BC73-95A24B84D891}"/>
              </a:ext>
            </a:extLst>
          </p:cNvPr>
          <p:cNvSpPr>
            <a:spLocks noGrp="1"/>
          </p:cNvSpPr>
          <p:nvPr>
            <p:ph type="title"/>
          </p:nvPr>
        </p:nvSpPr>
        <p:spPr>
          <a:xfrm>
            <a:off x="958506" y="800392"/>
            <a:ext cx="10264697" cy="1212102"/>
          </a:xfrm>
        </p:spPr>
        <p:txBody>
          <a:bodyPr>
            <a:normAutofit/>
          </a:bodyPr>
          <a:lstStyle/>
          <a:p>
            <a:r>
              <a:rPr lang="en-GB" sz="4000" b="1">
                <a:solidFill>
                  <a:srgbClr val="FFFFFF"/>
                </a:solidFill>
              </a:rPr>
              <a:t>How? The easy part -</a:t>
            </a:r>
            <a:r>
              <a:rPr lang="en-GB" sz="4000">
                <a:solidFill>
                  <a:srgbClr val="FFFFFF"/>
                </a:solidFill>
              </a:rPr>
              <a:t>The 8 stats to publish pa</a:t>
            </a:r>
          </a:p>
        </p:txBody>
      </p:sp>
      <p:sp>
        <p:nvSpPr>
          <p:cNvPr id="3" name="Content Placeholder 2">
            <a:extLst>
              <a:ext uri="{FF2B5EF4-FFF2-40B4-BE49-F238E27FC236}">
                <a16:creationId xmlns:a16="http://schemas.microsoft.com/office/drawing/2014/main" id="{E98F6C59-B7CE-4FA8-AF45-938204F7FCD2}"/>
              </a:ext>
            </a:extLst>
          </p:cNvPr>
          <p:cNvSpPr>
            <a:spLocks noGrp="1"/>
          </p:cNvSpPr>
          <p:nvPr>
            <p:ph idx="1"/>
          </p:nvPr>
        </p:nvSpPr>
        <p:spPr>
          <a:xfrm>
            <a:off x="1222645" y="2490436"/>
            <a:ext cx="10000557" cy="4532240"/>
          </a:xfrm>
        </p:spPr>
        <p:txBody>
          <a:bodyPr anchor="ctr">
            <a:normAutofit/>
          </a:bodyPr>
          <a:lstStyle/>
          <a:p>
            <a:r>
              <a:rPr lang="en-GB" sz="1200" dirty="0"/>
              <a:t>The six gender pay gap reporting stats:</a:t>
            </a:r>
          </a:p>
          <a:p>
            <a:pPr marL="342900" lvl="0" indent="-342900">
              <a:spcBef>
                <a:spcPts val="1200"/>
              </a:spcBef>
              <a:buSzPts val="1100"/>
              <a:buFont typeface="+mj-lt"/>
              <a:buAutoNum type="arabicPeriod"/>
            </a:pPr>
            <a:r>
              <a:rPr lang="en-GB" sz="1200" b="1" dirty="0">
                <a:effectLst/>
                <a:latin typeface="Arial" panose="020B0604020202020204" pitchFamily="34" charset="0"/>
                <a:ea typeface="MS Mincho" panose="02020609040205080304" pitchFamily="49" charset="-128"/>
                <a:cs typeface="Times New Roman" panose="02020603050405020304" pitchFamily="18" charset="0"/>
              </a:rPr>
              <a:t>Median ethnicity pay gap</a:t>
            </a:r>
            <a:r>
              <a:rPr lang="en-GB" sz="1200" dirty="0">
                <a:effectLst/>
                <a:latin typeface="Arial" panose="020B0604020202020204" pitchFamily="34" charset="0"/>
                <a:ea typeface="MS Mincho" panose="02020609040205080304" pitchFamily="49" charset="-128"/>
                <a:cs typeface="Times New Roman" panose="02020603050405020304" pitchFamily="18" charset="0"/>
              </a:rPr>
              <a:t> –the difference between the median hourly rate of pay of all white full-pay relevant employees and the median of full-pay relevant employees from other ethnic minority /BAME backgrounds; </a:t>
            </a:r>
          </a:p>
          <a:p>
            <a:pPr marL="342900" lvl="0" indent="-342900">
              <a:buSzPts val="1100"/>
              <a:buFont typeface="+mj-lt"/>
              <a:buAutoNum type="arabicPeriod"/>
            </a:pPr>
            <a:r>
              <a:rPr lang="en-GB" sz="1200" b="1" dirty="0">
                <a:effectLst/>
                <a:latin typeface="Arial" panose="020B0604020202020204" pitchFamily="34" charset="0"/>
                <a:ea typeface="MS Mincho" panose="02020609040205080304" pitchFamily="49" charset="-128"/>
                <a:cs typeface="Times New Roman" panose="02020603050405020304" pitchFamily="18" charset="0"/>
              </a:rPr>
              <a:t>Mean ethnicity pay gap</a:t>
            </a:r>
            <a:r>
              <a:rPr lang="en-GB" sz="1200" dirty="0">
                <a:effectLst/>
                <a:latin typeface="Arial" panose="020B0604020202020204" pitchFamily="34" charset="0"/>
                <a:ea typeface="MS Mincho" panose="02020609040205080304" pitchFamily="49" charset="-128"/>
                <a:cs typeface="Times New Roman" panose="02020603050405020304" pitchFamily="18" charset="0"/>
              </a:rPr>
              <a:t> – the difference between the mean hourly rate of pay of all white full-pay relevant employees and that of full-pay relevant employees from other ethnic minority/BAME backgrounds;</a:t>
            </a:r>
          </a:p>
          <a:p>
            <a:pPr marL="342900" lvl="0" indent="-342900">
              <a:buSzPts val="1100"/>
              <a:buFont typeface="+mj-lt"/>
              <a:buAutoNum type="arabicPeriod"/>
            </a:pPr>
            <a:r>
              <a:rPr lang="en-GB" sz="1200" b="1" dirty="0">
                <a:effectLst/>
                <a:latin typeface="Arial" panose="020B0604020202020204" pitchFamily="34" charset="0"/>
                <a:ea typeface="MS Mincho" panose="02020609040205080304" pitchFamily="49" charset="-128"/>
                <a:cs typeface="Times New Roman" panose="02020603050405020304" pitchFamily="18" charset="0"/>
              </a:rPr>
              <a:t>Median bonus gap</a:t>
            </a:r>
            <a:r>
              <a:rPr lang="en-GB" sz="1200" dirty="0">
                <a:effectLst/>
                <a:latin typeface="Arial" panose="020B0604020202020204" pitchFamily="34" charset="0"/>
                <a:ea typeface="MS Mincho" panose="02020609040205080304" pitchFamily="49" charset="-128"/>
                <a:cs typeface="Times New Roman" panose="02020603050405020304" pitchFamily="18" charset="0"/>
              </a:rPr>
              <a:t> – the difference between the median bonus pay paid to all white relevant employees and that paid to relevant employees from other ethnic minority backgrounds;</a:t>
            </a:r>
          </a:p>
          <a:p>
            <a:pPr marL="342900" lvl="0" indent="-342900">
              <a:buSzPts val="1100"/>
              <a:buFont typeface="+mj-lt"/>
              <a:buAutoNum type="arabicPeriod"/>
            </a:pPr>
            <a:r>
              <a:rPr lang="en-GB" sz="1200" b="1" dirty="0">
                <a:effectLst/>
                <a:latin typeface="Arial" panose="020B0604020202020204" pitchFamily="34" charset="0"/>
                <a:ea typeface="MS Mincho" panose="02020609040205080304" pitchFamily="49" charset="-128"/>
                <a:cs typeface="Times New Roman" panose="02020603050405020304" pitchFamily="18" charset="0"/>
              </a:rPr>
              <a:t>Mean bonus gap</a:t>
            </a:r>
            <a:r>
              <a:rPr lang="en-GB" sz="1200" dirty="0">
                <a:effectLst/>
                <a:latin typeface="Arial" panose="020B0604020202020204" pitchFamily="34" charset="0"/>
                <a:ea typeface="MS Mincho" panose="02020609040205080304" pitchFamily="49" charset="-128"/>
                <a:cs typeface="Times New Roman" panose="02020603050405020304" pitchFamily="18" charset="0"/>
              </a:rPr>
              <a:t> – the difference between the mean bonus pay paid to white relevant employees and that paid to relevant employees from other ethnic backgrounds;</a:t>
            </a:r>
          </a:p>
          <a:p>
            <a:pPr marL="342900" lvl="0" indent="-342900">
              <a:buSzPts val="1100"/>
              <a:buFont typeface="+mj-lt"/>
              <a:buAutoNum type="arabicPeriod"/>
            </a:pPr>
            <a:r>
              <a:rPr lang="en-GB" sz="1200" b="1" dirty="0">
                <a:effectLst/>
                <a:latin typeface="Arial" panose="020B0604020202020204" pitchFamily="34" charset="0"/>
                <a:ea typeface="MS Mincho" panose="02020609040205080304" pitchFamily="49" charset="-128"/>
                <a:cs typeface="Times New Roman" panose="02020603050405020304" pitchFamily="18" charset="0"/>
              </a:rPr>
              <a:t>Bonus proportions</a:t>
            </a:r>
            <a:r>
              <a:rPr lang="en-GB" sz="1200" dirty="0">
                <a:effectLst/>
                <a:latin typeface="Arial" panose="020B0604020202020204" pitchFamily="34" charset="0"/>
                <a:ea typeface="MS Mincho" panose="02020609040205080304" pitchFamily="49" charset="-128"/>
                <a:cs typeface="Times New Roman" panose="02020603050405020304" pitchFamily="18" charset="0"/>
              </a:rPr>
              <a:t> – the proportions of relevant employees from white and other ethnic backgrounds who were paid bonus pay during the relevant period;</a:t>
            </a:r>
          </a:p>
          <a:p>
            <a:pPr marL="342900" lvl="0" indent="-342900">
              <a:buSzPts val="1100"/>
              <a:buFont typeface="+mj-lt"/>
              <a:buAutoNum type="arabicPeriod"/>
            </a:pPr>
            <a:r>
              <a:rPr lang="en-GB" sz="1200" b="1" dirty="0">
                <a:effectLst/>
                <a:latin typeface="Arial" panose="020B0604020202020204" pitchFamily="34" charset="0"/>
                <a:ea typeface="MS Mincho" panose="02020609040205080304" pitchFamily="49" charset="-128"/>
                <a:cs typeface="Times New Roman" panose="02020603050405020304" pitchFamily="18" charset="0"/>
              </a:rPr>
              <a:t>Quartile pay bands</a:t>
            </a:r>
            <a:r>
              <a:rPr lang="en-GB" sz="1200" dirty="0">
                <a:effectLst/>
                <a:latin typeface="Arial" panose="020B0604020202020204" pitchFamily="34" charset="0"/>
                <a:ea typeface="MS Mincho" panose="02020609040205080304" pitchFamily="49" charset="-128"/>
                <a:cs typeface="Times New Roman" panose="02020603050405020304" pitchFamily="18" charset="0"/>
              </a:rPr>
              <a:t> – the proportions of full-pay relevant employees from white and other ethnic backgrounds in the lower, lower-middle, upper-middle and upper quartile pay bands. Also the median ethnicity pay gaps for the staff in each quartile, as many employers chose to do voluntarily for gender.                                                                                                                                                                                                    </a:t>
            </a:r>
          </a:p>
          <a:p>
            <a:pPr marL="0" lvl="0" indent="0">
              <a:buSzPts val="1100"/>
              <a:buNone/>
            </a:pPr>
            <a:r>
              <a:rPr lang="en-GB" sz="1200" dirty="0"/>
              <a:t>Plus two additional to ethnicity pay reporting:</a:t>
            </a:r>
          </a:p>
          <a:p>
            <a:pPr marL="342900" lvl="0" indent="-342900">
              <a:spcBef>
                <a:spcPts val="1200"/>
              </a:spcBef>
              <a:buSzPts val="1100"/>
              <a:buFont typeface="+mj-lt"/>
              <a:buAutoNum type="arabicPeriod"/>
            </a:pPr>
            <a:r>
              <a:rPr lang="en-GB" sz="1200" b="1" dirty="0">
                <a:effectLst/>
                <a:latin typeface="Arial" panose="020B0604020202020204" pitchFamily="34" charset="0"/>
                <a:ea typeface="MS Mincho" panose="02020609040205080304" pitchFamily="49" charset="-128"/>
                <a:cs typeface="Times New Roman" panose="02020603050405020304" pitchFamily="18" charset="0"/>
              </a:rPr>
              <a:t>The proportion of their total UK workforce who are from BAME/other ethnic minority backgrounds,</a:t>
            </a:r>
            <a:r>
              <a:rPr lang="en-GB" sz="1200" dirty="0">
                <a:effectLst/>
                <a:latin typeface="Arial" panose="020B0604020202020204" pitchFamily="34" charset="0"/>
                <a:ea typeface="MS Mincho" panose="02020609040205080304" pitchFamily="49" charset="-128"/>
                <a:cs typeface="Times New Roman" panose="02020603050405020304" pitchFamily="18" charset="0"/>
              </a:rPr>
              <a:t> ideally in the context of external demographic data/the ethnic diversity of their community (14% UK, 40% London). </a:t>
            </a:r>
          </a:p>
          <a:p>
            <a:pPr marL="342900" lvl="0" indent="-342900">
              <a:spcBef>
                <a:spcPts val="1200"/>
              </a:spcBef>
              <a:buSzPts val="1100"/>
              <a:buFont typeface="+mj-lt"/>
              <a:buAutoNum type="arabicPeriod"/>
            </a:pPr>
            <a:r>
              <a:rPr lang="en-GB" sz="1200" b="1" dirty="0">
                <a:effectLst/>
                <a:latin typeface="Arial" panose="020B0604020202020204" pitchFamily="34" charset="0"/>
                <a:ea typeface="MS Mincho" panose="02020609040205080304" pitchFamily="49" charset="-128"/>
                <a:cs typeface="Times New Roman" panose="02020603050405020304" pitchFamily="18" charset="0"/>
              </a:rPr>
              <a:t>The proportion of their employees who have disclosed their ethnicity.</a:t>
            </a:r>
            <a:endParaRPr lang="en-GB" sz="1200" dirty="0"/>
          </a:p>
          <a:p>
            <a:endParaRPr lang="en-GB" sz="1000" dirty="0"/>
          </a:p>
        </p:txBody>
      </p:sp>
    </p:spTree>
    <p:extLst>
      <p:ext uri="{BB962C8B-B14F-4D97-AF65-F5344CB8AC3E}">
        <p14:creationId xmlns:p14="http://schemas.microsoft.com/office/powerpoint/2010/main" val="278208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ECBBD4A-2B14-4F21-8AFD-B9AE001F3690}"/>
              </a:ext>
            </a:extLst>
          </p:cNvPr>
          <p:cNvSpPr>
            <a:spLocks noGrp="1"/>
          </p:cNvSpPr>
          <p:nvPr>
            <p:ph type="title"/>
          </p:nvPr>
        </p:nvSpPr>
        <p:spPr>
          <a:xfrm>
            <a:off x="1047280" y="759805"/>
            <a:ext cx="10306520" cy="1325563"/>
          </a:xfrm>
        </p:spPr>
        <p:txBody>
          <a:bodyPr>
            <a:normAutofit/>
          </a:bodyPr>
          <a:lstStyle/>
          <a:p>
            <a:r>
              <a:rPr lang="en-GB" sz="4000" b="1">
                <a:solidFill>
                  <a:srgbClr val="FFFFFF"/>
                </a:solidFill>
              </a:rPr>
              <a:t>How? </a:t>
            </a:r>
            <a:r>
              <a:rPr lang="en-GB" sz="4000">
                <a:solidFill>
                  <a:srgbClr val="FFFFFF"/>
                </a:solidFill>
              </a:rPr>
              <a:t>The ethnicity categorisations to use</a:t>
            </a:r>
          </a:p>
        </p:txBody>
      </p:sp>
      <p:sp>
        <p:nvSpPr>
          <p:cNvPr id="3" name="Content Placeholder 2">
            <a:extLst>
              <a:ext uri="{FF2B5EF4-FFF2-40B4-BE49-F238E27FC236}">
                <a16:creationId xmlns:a16="http://schemas.microsoft.com/office/drawing/2014/main" id="{4124F0A9-4017-43EA-AEB8-4376878B3573}"/>
              </a:ext>
            </a:extLst>
          </p:cNvPr>
          <p:cNvSpPr>
            <a:spLocks noGrp="1"/>
          </p:cNvSpPr>
          <p:nvPr>
            <p:ph idx="1"/>
          </p:nvPr>
        </p:nvSpPr>
        <p:spPr>
          <a:xfrm>
            <a:off x="1424904" y="2494450"/>
            <a:ext cx="4053545" cy="3563159"/>
          </a:xfrm>
        </p:spPr>
        <p:txBody>
          <a:bodyPr>
            <a:normAutofit/>
          </a:bodyPr>
          <a:lstStyle/>
          <a:p>
            <a:r>
              <a:rPr lang="en-GB" sz="2200"/>
              <a:t>All employers: White employees versus all ethnic minorities</a:t>
            </a:r>
          </a:p>
          <a:p>
            <a:r>
              <a:rPr lang="en-GB" sz="2200"/>
              <a:t>Smaller employers additionally: the ‘five plus one’ breakdown</a:t>
            </a:r>
          </a:p>
          <a:p>
            <a:r>
              <a:rPr lang="en-GB" sz="2200"/>
              <a:t>Larger employers additionally: the 17/18 category breakdown (already done by 50% of those reporting)</a:t>
            </a:r>
          </a:p>
        </p:txBody>
      </p:sp>
      <p:pic>
        <p:nvPicPr>
          <p:cNvPr id="6" name="Picture 5">
            <a:extLst>
              <a:ext uri="{FF2B5EF4-FFF2-40B4-BE49-F238E27FC236}">
                <a16:creationId xmlns:a16="http://schemas.microsoft.com/office/drawing/2014/main" id="{0651523A-1E09-4A4C-8378-B237F19B4F83}"/>
              </a:ext>
            </a:extLst>
          </p:cNvPr>
          <p:cNvPicPr>
            <a:picLocks noChangeAspect="1"/>
          </p:cNvPicPr>
          <p:nvPr/>
        </p:nvPicPr>
        <p:blipFill>
          <a:blip r:embed="rId2"/>
          <a:stretch>
            <a:fillRect/>
          </a:stretch>
        </p:blipFill>
        <p:spPr>
          <a:xfrm>
            <a:off x="5784031" y="2642194"/>
            <a:ext cx="5744377" cy="4077269"/>
          </a:xfrm>
          <a:prstGeom prst="rect">
            <a:avLst/>
          </a:prstGeom>
        </p:spPr>
      </p:pic>
    </p:spTree>
    <p:extLst>
      <p:ext uri="{BB962C8B-B14F-4D97-AF65-F5344CB8AC3E}">
        <p14:creationId xmlns:p14="http://schemas.microsoft.com/office/powerpoint/2010/main" val="410415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E17B1-E93B-4B44-802E-78C978355A38}"/>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rPr>
              <a:t>How? </a:t>
            </a:r>
            <a:r>
              <a:rPr lang="en-GB" sz="4000">
                <a:solidFill>
                  <a:srgbClr val="FFFFFF"/>
                </a:solidFill>
              </a:rPr>
              <a:t>– the hard part, ACTION</a:t>
            </a:r>
          </a:p>
        </p:txBody>
      </p:sp>
      <p:sp>
        <p:nvSpPr>
          <p:cNvPr id="3" name="Content Placeholder 2">
            <a:extLst>
              <a:ext uri="{FF2B5EF4-FFF2-40B4-BE49-F238E27FC236}">
                <a16:creationId xmlns:a16="http://schemas.microsoft.com/office/drawing/2014/main" id="{FA6F3D8F-507E-49E1-944E-0DA29157FB7A}"/>
              </a:ext>
            </a:extLst>
          </p:cNvPr>
          <p:cNvSpPr>
            <a:spLocks noGrp="1"/>
          </p:cNvSpPr>
          <p:nvPr>
            <p:ph idx="1"/>
          </p:nvPr>
        </p:nvSpPr>
        <p:spPr>
          <a:xfrm>
            <a:off x="4810259" y="649480"/>
            <a:ext cx="6555347" cy="6548988"/>
          </a:xfrm>
        </p:spPr>
        <p:txBody>
          <a:bodyPr anchor="ctr">
            <a:normAutofit/>
          </a:bodyPr>
          <a:lstStyle/>
          <a:p>
            <a:pPr>
              <a:spcAft>
                <a:spcPts val="800"/>
              </a:spcAft>
            </a:pPr>
            <a:r>
              <a:rPr lang="en-GB" sz="1400" i="1" dirty="0">
                <a:effectLst/>
                <a:latin typeface="Calibri" panose="020F0502020204030204" pitchFamily="34" charset="0"/>
                <a:ea typeface="Calibri" panose="020F0502020204030204" pitchFamily="34" charset="0"/>
                <a:cs typeface="Times New Roman" panose="02020603050405020304" pitchFamily="18" charset="0"/>
              </a:rPr>
              <a:t> ‘IES believes that collecting, analysing and reporting their ethnicity pay information will help enable employers to target their interventions more effectively and create actions plans to close their pay gaps. It should help organisations to consider their causes, highlighting any relevant areas such as recruitment and promotion biases, and take steps to address them.’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1400" i="1" u="sng" dirty="0">
                <a:effectLst/>
                <a:latin typeface="Calibri" panose="020F0502020204030204" pitchFamily="34" charset="0"/>
                <a:ea typeface="Calibri" panose="020F0502020204030204" pitchFamily="34" charset="0"/>
                <a:cs typeface="Times New Roman" panose="02020603050405020304" pitchFamily="18" charset="0"/>
                <a:hlinkClick r:id="rId2"/>
              </a:rPr>
              <a:t>‘IES Response to Government Consultation on Mandatory Ethnicity Pay Reporting’</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January 2019.</a:t>
            </a:r>
          </a:p>
          <a:p>
            <a:pPr>
              <a:spcAft>
                <a:spcPts val="800"/>
              </a:spcAft>
            </a:pPr>
            <a:r>
              <a:rPr lang="en-GB" sz="1400" i="1" dirty="0">
                <a:effectLst/>
                <a:latin typeface="Calibri" panose="020F0502020204030204" pitchFamily="34" charset="0"/>
                <a:ea typeface="Calibri" panose="020F0502020204030204" pitchFamily="34" charset="0"/>
                <a:cs typeface="Times New Roman" panose="02020603050405020304" pitchFamily="18" charset="0"/>
              </a:rPr>
              <a:t>‘Why capture ethnicity data? Capturing ethnicity data is important for establishing a baseline and measuring progress. It is a crucial step towards an organisation reporting on ethnicity pay differentials. Ethnicity pay gap reporting helps hold employers accountable for any disparities between different ethnic groups, draws attention to specific areas of concern, and drives a case for action to be taken to mitigate these imbalances.’</a:t>
            </a:r>
          </a:p>
          <a:p>
            <a:pPr marL="0" indent="0">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BITC </a:t>
            </a:r>
            <a:r>
              <a:rPr lang="en-GB" sz="1400" i="1" u="sng" dirty="0">
                <a:effectLst/>
                <a:latin typeface="Calibri" panose="020F0502020204030204" pitchFamily="34" charset="0"/>
                <a:ea typeface="Calibri" panose="020F0502020204030204" pitchFamily="34" charset="0"/>
                <a:cs typeface="Times New Roman" panose="02020603050405020304" pitchFamily="18" charset="0"/>
                <a:hlinkClick r:id="rId3"/>
              </a:rPr>
              <a:t>Race at Work Charter Insights</a:t>
            </a:r>
            <a:r>
              <a:rPr lang="en-GB" sz="1400" i="1" dirty="0">
                <a:effectLst/>
                <a:latin typeface="Calibri" panose="020F0502020204030204" pitchFamily="34" charset="0"/>
                <a:ea typeface="Calibri" panose="020F0502020204030204" pitchFamily="34" charset="0"/>
                <a:cs typeface="Times New Roman" panose="02020603050405020304" pitchFamily="18" charset="0"/>
              </a:rPr>
              <a:t>,</a:t>
            </a:r>
            <a:r>
              <a:rPr lang="en-GB" sz="1400" dirty="0">
                <a:effectLst/>
                <a:latin typeface="Calibri" panose="020F0502020204030204" pitchFamily="34" charset="0"/>
                <a:ea typeface="Calibri" panose="020F0502020204030204" pitchFamily="34" charset="0"/>
                <a:cs typeface="Times New Roman" panose="02020603050405020304" pitchFamily="18" charset="0"/>
              </a:rPr>
              <a:t> February 2020.</a:t>
            </a:r>
          </a:p>
          <a:p>
            <a:pPr>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‘Although ethnicity pay reporting is not without its challenges… we believe that ethnicity pay reporting will help shine a light on race inequalities and galvanise employer action to address these’. </a:t>
            </a:r>
          </a:p>
          <a:p>
            <a:pPr marL="0" indent="0">
              <a:spcAft>
                <a:spcPts val="800"/>
              </a:spcAft>
              <a:buNone/>
            </a:pPr>
            <a:r>
              <a:rPr lang="en-GB" sz="1400" i="1" u="sng" dirty="0">
                <a:effectLst/>
                <a:latin typeface="Calibri" panose="020F0502020204030204" pitchFamily="34" charset="0"/>
                <a:ea typeface="Calibri" panose="020F0502020204030204" pitchFamily="34" charset="0"/>
                <a:cs typeface="Times New Roman" panose="02020603050405020304" pitchFamily="18" charset="0"/>
                <a:hlinkClick r:id="rId4"/>
              </a:rPr>
              <a:t>CIPD Ethnicity Pay Report</a:t>
            </a:r>
            <a:r>
              <a:rPr lang="en-GB" sz="1400" i="1" dirty="0">
                <a:effectLst/>
                <a:latin typeface="Calibri" panose="020F0502020204030204" pitchFamily="34" charset="0"/>
                <a:ea typeface="Calibri" panose="020F0502020204030204" pitchFamily="34" charset="0"/>
                <a:cs typeface="Times New Roman" panose="02020603050405020304" pitchFamily="18" charset="0"/>
              </a:rPr>
              <a:t>,</a:t>
            </a:r>
            <a:r>
              <a:rPr lang="en-GB" sz="1400" dirty="0">
                <a:effectLst/>
                <a:latin typeface="Calibri" panose="020F0502020204030204" pitchFamily="34" charset="0"/>
                <a:ea typeface="Calibri" panose="020F0502020204030204" pitchFamily="34" charset="0"/>
                <a:cs typeface="Times New Roman" panose="02020603050405020304" pitchFamily="18" charset="0"/>
              </a:rPr>
              <a:t> 2020</a:t>
            </a:r>
          </a:p>
          <a:p>
            <a:pPr>
              <a:spcAft>
                <a:spcPts val="800"/>
              </a:spcAft>
            </a:pPr>
            <a:r>
              <a:rPr lang="en-GB" sz="1400" i="1" dirty="0">
                <a:latin typeface="Calibri" panose="020F0502020204030204" pitchFamily="34" charset="0"/>
                <a:cs typeface="Times New Roman" panose="02020603050405020304" pitchFamily="18" charset="0"/>
              </a:rPr>
              <a:t>More nuanced analysis and understanding of the impact of pay gaps transparency is needed. The aim of measuring pay gaps is not just to assess their size, but to understand their causes and identify potential solutions to addressing them. This understanding will support us to work towards a society in which people are not disadvantaged in terms of access to education and work opportunities’.</a:t>
            </a:r>
          </a:p>
          <a:p>
            <a:pPr marL="0" indent="0">
              <a:spcAft>
                <a:spcPts val="800"/>
              </a:spcAft>
              <a:buNone/>
            </a:pPr>
            <a:r>
              <a:rPr lang="en-GB" sz="1400" i="1" dirty="0">
                <a:latin typeface="Calibri" panose="020F0502020204030204" pitchFamily="34" charset="0"/>
                <a:cs typeface="Times New Roman" panose="02020603050405020304" pitchFamily="18" charset="0"/>
              </a:rPr>
              <a:t>CBI Response, 2019</a:t>
            </a:r>
          </a:p>
          <a:p>
            <a:pPr>
              <a:spcAft>
                <a:spcPts val="800"/>
              </a:spcAft>
            </a:pPr>
            <a:endParaRPr lang="en-GB" sz="1400" i="1" dirty="0">
              <a:latin typeface="Calibri" panose="020F0502020204030204" pitchFamily="34" charset="0"/>
              <a:cs typeface="Times New Roman" panose="02020603050405020304" pitchFamily="18" charset="0"/>
            </a:endParaRPr>
          </a:p>
          <a:p>
            <a:endParaRPr lang="en-GB" sz="1100" dirty="0"/>
          </a:p>
        </p:txBody>
      </p:sp>
    </p:spTree>
    <p:extLst>
      <p:ext uri="{BB962C8B-B14F-4D97-AF65-F5344CB8AC3E}">
        <p14:creationId xmlns:p14="http://schemas.microsoft.com/office/powerpoint/2010/main" val="64828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8A0B-33E8-49E5-B4D3-029EAF2D0FE9}"/>
              </a:ext>
            </a:extLst>
          </p:cNvPr>
          <p:cNvSpPr>
            <a:spLocks noGrp="1"/>
          </p:cNvSpPr>
          <p:nvPr>
            <p:ph type="title"/>
          </p:nvPr>
        </p:nvSpPr>
        <p:spPr/>
        <p:txBody>
          <a:bodyPr/>
          <a:lstStyle/>
          <a:p>
            <a:r>
              <a:rPr lang="en-GB" dirty="0"/>
              <a:t>Treat EPR as a  continuous </a:t>
            </a:r>
            <a:r>
              <a:rPr lang="en-GB" b="1" dirty="0"/>
              <a:t>process</a:t>
            </a:r>
          </a:p>
        </p:txBody>
      </p:sp>
      <p:graphicFrame>
        <p:nvGraphicFramePr>
          <p:cNvPr id="4" name="Content Placeholder 3">
            <a:extLst>
              <a:ext uri="{FF2B5EF4-FFF2-40B4-BE49-F238E27FC236}">
                <a16:creationId xmlns:a16="http://schemas.microsoft.com/office/drawing/2014/main" id="{30E42E61-D3D4-4AC7-ABF0-84D014C9F945}"/>
              </a:ext>
            </a:extLst>
          </p:cNvPr>
          <p:cNvGraphicFramePr>
            <a:graphicFrameLocks noGrp="1"/>
          </p:cNvGraphicFramePr>
          <p:nvPr>
            <p:ph idx="1"/>
            <p:extLst>
              <p:ext uri="{D42A27DB-BD31-4B8C-83A1-F6EECF244321}">
                <p14:modId xmlns:p14="http://schemas.microsoft.com/office/powerpoint/2010/main" val="10145422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06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457CE-5D2E-439B-8223-4F5CF19BE5F1}"/>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rPr>
              <a:t>Data collection</a:t>
            </a:r>
            <a:r>
              <a:rPr lang="en-GB" sz="4000">
                <a:solidFill>
                  <a:srgbClr val="FFFFFF"/>
                </a:solidFill>
              </a:rPr>
              <a:t>: how to improve it</a:t>
            </a:r>
          </a:p>
        </p:txBody>
      </p:sp>
      <p:sp>
        <p:nvSpPr>
          <p:cNvPr id="3" name="Content Placeholder 2">
            <a:extLst>
              <a:ext uri="{FF2B5EF4-FFF2-40B4-BE49-F238E27FC236}">
                <a16:creationId xmlns:a16="http://schemas.microsoft.com/office/drawing/2014/main" id="{77783ECA-495F-4CD5-943A-FBA83802E1F2}"/>
              </a:ext>
            </a:extLst>
          </p:cNvPr>
          <p:cNvSpPr>
            <a:spLocks noGrp="1"/>
          </p:cNvSpPr>
          <p:nvPr>
            <p:ph idx="1"/>
          </p:nvPr>
        </p:nvSpPr>
        <p:spPr>
          <a:xfrm>
            <a:off x="4581727" y="348792"/>
            <a:ext cx="6966108" cy="6519346"/>
          </a:xfrm>
        </p:spPr>
        <p:txBody>
          <a:bodyPr anchor="ctr">
            <a:normAutofit lnSpcReduction="10000"/>
          </a:bodyPr>
          <a:lstStyle/>
          <a:p>
            <a:pPr lvl="0"/>
            <a:r>
              <a:rPr lang="en-GB" sz="1600" b="1" dirty="0"/>
              <a:t>Collecting ethnicity data at continuous stages </a:t>
            </a:r>
            <a:r>
              <a:rPr lang="en-GB" sz="1600" dirty="0"/>
              <a:t>throughout employment i.e. in recruitment, at induction/‘on-boarding’, annual appraisals. 78% of CIPD survey agreed that this is effective/very effective. </a:t>
            </a:r>
          </a:p>
          <a:p>
            <a:pPr lvl="0"/>
            <a:r>
              <a:rPr lang="en-GB" sz="1600" b="1" dirty="0"/>
              <a:t>Consistent and regular cross-organisation communication campaigns </a:t>
            </a:r>
            <a:r>
              <a:rPr lang="en-GB" sz="1600" dirty="0"/>
              <a:t>that encourage employees to self-report their ethnicity, outlining how this information will be used to embed equality/diversity/inclusion in organisational culture</a:t>
            </a:r>
          </a:p>
          <a:p>
            <a:pPr lvl="0"/>
            <a:r>
              <a:rPr lang="en-GB" sz="1600" b="1" dirty="0"/>
              <a:t>Providing different opportunities and formats </a:t>
            </a:r>
            <a:r>
              <a:rPr lang="en-GB" sz="1600" dirty="0"/>
              <a:t>for staff to provide this information and checking and updating the information on a regular basis (78% believed this would be effective)</a:t>
            </a:r>
          </a:p>
          <a:p>
            <a:pPr lvl="0"/>
            <a:r>
              <a:rPr lang="en-GB" sz="1600" b="1" dirty="0"/>
              <a:t>Explaining to employees clearly the purposes </a:t>
            </a:r>
            <a:r>
              <a:rPr lang="en-GB" sz="1600" dirty="0"/>
              <a:t>for which the data will and will not be used (73% believed this would be effective - 20% extremely effective, 53% fairly effective). </a:t>
            </a:r>
          </a:p>
          <a:p>
            <a:pPr lvl="0"/>
            <a:r>
              <a:rPr lang="en-GB" sz="1600" b="1" dirty="0"/>
              <a:t>Using staff networks to act as champions </a:t>
            </a:r>
            <a:r>
              <a:rPr lang="en-GB" sz="1600" dirty="0"/>
              <a:t>and information points. CIPD’s survey respondents talked about the value of using staff networks in this way and to answer any questions employees had, particularly those they may not feel comfortable asking of their line manager or HR. </a:t>
            </a:r>
          </a:p>
          <a:p>
            <a:pPr>
              <a:spcAft>
                <a:spcPts val="800"/>
              </a:spcAft>
            </a:pPr>
            <a:r>
              <a:rPr lang="en-GB" sz="1600" dirty="0">
                <a:hlinkClick r:id="rId2">
                  <a:extLst>
                    <a:ext uri="{A12FA001-AC4F-418D-AE19-62706E023703}">
                      <ahyp:hlinkClr xmlns:ahyp="http://schemas.microsoft.com/office/drawing/2018/hyperlinkcolor" val="tx"/>
                    </a:ext>
                  </a:extLst>
                </a:hlinkClick>
              </a:rPr>
              <a:t>CIPD’s recent survey</a:t>
            </a:r>
            <a:r>
              <a:rPr lang="en-GB" sz="1600" dirty="0"/>
              <a:t> of employee attitudes to racial inclusion highlighted the importance of trust in management and their use of this data on ethnicity, in raising disclosure rates. </a:t>
            </a:r>
          </a:p>
          <a:p>
            <a:pPr>
              <a:spcAft>
                <a:spcPts val="800"/>
              </a:spcAft>
              <a:buFontTx/>
              <a:buChar char="-"/>
            </a:pPr>
            <a:r>
              <a:rPr lang="en-GB" sz="1600" dirty="0"/>
              <a:t>While employers emphasise their employees’ reluctance, the survey found substantial majority of employees in all ethnic groups (84%) are comfortable disclosing their ethnicity to their employer, only 10% say they are uncomfortable with it. </a:t>
            </a:r>
          </a:p>
          <a:p>
            <a:pPr>
              <a:spcAft>
                <a:spcPts val="800"/>
              </a:spcAft>
              <a:buFontTx/>
              <a:buChar char="-"/>
            </a:pPr>
            <a:r>
              <a:rPr lang="en-GB" sz="1600" dirty="0"/>
              <a:t>More than half of employees report not being asked to provide information about their ethnicity. So request it! </a:t>
            </a:r>
          </a:p>
          <a:p>
            <a:endParaRPr lang="en-GB" sz="800" dirty="0"/>
          </a:p>
        </p:txBody>
      </p:sp>
      <p:pic>
        <p:nvPicPr>
          <p:cNvPr id="4" name="Picture 3">
            <a:extLst>
              <a:ext uri="{FF2B5EF4-FFF2-40B4-BE49-F238E27FC236}">
                <a16:creationId xmlns:a16="http://schemas.microsoft.com/office/drawing/2014/main" id="{C079C2A8-425B-43BA-A0A7-8E0FAD749239}"/>
              </a:ext>
            </a:extLst>
          </p:cNvPr>
          <p:cNvPicPr>
            <a:picLocks noChangeAspect="1"/>
          </p:cNvPicPr>
          <p:nvPr/>
        </p:nvPicPr>
        <p:blipFill>
          <a:blip r:embed="rId3"/>
          <a:stretch>
            <a:fillRect/>
          </a:stretch>
        </p:blipFill>
        <p:spPr>
          <a:xfrm>
            <a:off x="1916385" y="4339735"/>
            <a:ext cx="2665334" cy="2685475"/>
          </a:xfrm>
          <a:prstGeom prst="rect">
            <a:avLst/>
          </a:prstGeom>
        </p:spPr>
      </p:pic>
    </p:spTree>
    <p:extLst>
      <p:ext uri="{BB962C8B-B14F-4D97-AF65-F5344CB8AC3E}">
        <p14:creationId xmlns:p14="http://schemas.microsoft.com/office/powerpoint/2010/main" val="404703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C848-4896-4796-BCE6-DDBE586DBA5B}"/>
              </a:ext>
            </a:extLst>
          </p:cNvPr>
          <p:cNvSpPr>
            <a:spLocks noGrp="1"/>
          </p:cNvSpPr>
          <p:nvPr>
            <p:ph type="title"/>
          </p:nvPr>
        </p:nvSpPr>
        <p:spPr>
          <a:xfrm>
            <a:off x="838200" y="-296864"/>
            <a:ext cx="10515600" cy="1325563"/>
          </a:xfrm>
        </p:spPr>
        <p:txBody>
          <a:bodyPr/>
          <a:lstStyle/>
          <a:p>
            <a:r>
              <a:rPr lang="en-GB" b="1" dirty="0"/>
              <a:t>Actions:</a:t>
            </a:r>
            <a:r>
              <a:rPr lang="en-GB" dirty="0"/>
              <a:t> what we know</a:t>
            </a:r>
          </a:p>
        </p:txBody>
      </p:sp>
      <p:sp>
        <p:nvSpPr>
          <p:cNvPr id="3" name="Content Placeholder 2">
            <a:extLst>
              <a:ext uri="{FF2B5EF4-FFF2-40B4-BE49-F238E27FC236}">
                <a16:creationId xmlns:a16="http://schemas.microsoft.com/office/drawing/2014/main" id="{D73AFD78-38BB-42F8-A6E5-B16B3851DA92}"/>
              </a:ext>
            </a:extLst>
          </p:cNvPr>
          <p:cNvSpPr>
            <a:spLocks noGrp="1"/>
          </p:cNvSpPr>
          <p:nvPr>
            <p:ph idx="1"/>
          </p:nvPr>
        </p:nvSpPr>
        <p:spPr>
          <a:xfrm>
            <a:off x="456231" y="732570"/>
            <a:ext cx="9639875" cy="5392860"/>
          </a:xfrm>
        </p:spPr>
        <p:txBody>
          <a:bodyPr>
            <a:normAutofit fontScale="25000" lnSpcReduction="20000"/>
          </a:bodyPr>
          <a:lstStyle/>
          <a:p>
            <a:r>
              <a:rPr lang="en-GB" sz="6400" dirty="0"/>
              <a:t>HR focuses most on training/voluntary/soft initiatives that have a questionable impact on equality and pay gaps</a:t>
            </a:r>
          </a:p>
          <a:p>
            <a:r>
              <a:rPr lang="en-GB" sz="6400" dirty="0"/>
              <a:t>A broad range of initiatives across a full range of HR/employment areas for a sustained period is most effective </a:t>
            </a:r>
          </a:p>
          <a:p>
            <a:r>
              <a:rPr lang="en-GB" sz="6400" dirty="0"/>
              <a:t>Include ‘hard/compulsory’ initiatives - ‘Rooney rule’ ; ‘blinder’ recruitment, salary history bans</a:t>
            </a:r>
            <a:endParaRPr lang="en-GB" sz="6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6400" dirty="0">
                <a:effectLst/>
                <a:ea typeface="Calibri" panose="020F0502020204030204" pitchFamily="34" charset="0"/>
                <a:cs typeface="Times New Roman" panose="02020603050405020304" pitchFamily="18" charset="0"/>
              </a:rPr>
              <a:t>EHRC recommendations:</a:t>
            </a:r>
          </a:p>
          <a:p>
            <a:pPr marL="0" indent="0">
              <a:lnSpc>
                <a:spcPct val="107000"/>
              </a:lnSpc>
              <a:spcAft>
                <a:spcPts val="800"/>
              </a:spcAft>
              <a:buNone/>
            </a:pPr>
            <a:r>
              <a:rPr lang="en-GB" sz="6400" dirty="0">
                <a:ea typeface="Calibri" panose="020F0502020204030204" pitchFamily="34" charset="0"/>
                <a:cs typeface="Times New Roman" panose="02020603050405020304" pitchFamily="18" charset="0"/>
              </a:rPr>
              <a:t>1. Address differences in subject and career choices, educational attainment and access to apprenticeships.</a:t>
            </a:r>
          </a:p>
          <a:p>
            <a:pPr marL="0" indent="0">
              <a:lnSpc>
                <a:spcPct val="107000"/>
              </a:lnSpc>
              <a:spcAft>
                <a:spcPts val="800"/>
              </a:spcAft>
              <a:buNone/>
            </a:pPr>
            <a:r>
              <a:rPr lang="en-GB" sz="6400" dirty="0">
                <a:ea typeface="Calibri" panose="020F0502020204030204" pitchFamily="34" charset="0"/>
                <a:cs typeface="Times New Roman" panose="02020603050405020304" pitchFamily="18" charset="0"/>
              </a:rPr>
              <a:t>2. Improve work opportunities for everyone, unemployment rates vary significantly by ethnicity</a:t>
            </a:r>
          </a:p>
          <a:p>
            <a:pPr marL="0" indent="0">
              <a:lnSpc>
                <a:spcPct val="107000"/>
              </a:lnSpc>
              <a:spcAft>
                <a:spcPts val="800"/>
              </a:spcAft>
              <a:buNone/>
            </a:pPr>
            <a:r>
              <a:rPr lang="en-GB" sz="6400" dirty="0">
                <a:ea typeface="Calibri" panose="020F0502020204030204" pitchFamily="34" charset="0"/>
                <a:cs typeface="Times New Roman" panose="02020603050405020304" pitchFamily="18" charset="0"/>
              </a:rPr>
              <a:t>3. Make jobs at all levels available on a flexible basis, encourage sharing childcare responsibilities.</a:t>
            </a:r>
          </a:p>
          <a:p>
            <a:pPr marL="0" indent="0">
              <a:lnSpc>
                <a:spcPct val="107000"/>
              </a:lnSpc>
              <a:spcAft>
                <a:spcPts val="800"/>
              </a:spcAft>
              <a:buNone/>
            </a:pPr>
            <a:r>
              <a:rPr lang="en-GB" sz="6400" dirty="0">
                <a:ea typeface="Calibri" panose="020F0502020204030204" pitchFamily="34" charset="0"/>
                <a:cs typeface="Times New Roman" panose="02020603050405020304" pitchFamily="18" charset="0"/>
              </a:rPr>
              <a:t>4. Reduce prejudice and bias in recruitment, promotion and pay decisions.</a:t>
            </a:r>
          </a:p>
          <a:p>
            <a:pPr marL="0" indent="0">
              <a:lnSpc>
                <a:spcPct val="107000"/>
              </a:lnSpc>
              <a:spcAft>
                <a:spcPts val="800"/>
              </a:spcAft>
              <a:buNone/>
            </a:pPr>
            <a:r>
              <a:rPr lang="en-GB" sz="6400" dirty="0">
                <a:ea typeface="Calibri" panose="020F0502020204030204" pitchFamily="34" charset="0"/>
                <a:cs typeface="Times New Roman" panose="02020603050405020304" pitchFamily="18" charset="0"/>
              </a:rPr>
              <a:t>5. Report on progress in reducing pay gaps.</a:t>
            </a:r>
            <a:endParaRPr lang="en-GB" sz="6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6400" dirty="0">
                <a:ea typeface="Calibri" panose="020F0502020204030204" pitchFamily="34" charset="0"/>
                <a:cs typeface="Times New Roman" panose="02020603050405020304" pitchFamily="18" charset="0"/>
              </a:rPr>
              <a:t>IES Research: </a:t>
            </a:r>
            <a:r>
              <a:rPr lang="en-GB" sz="6400" dirty="0">
                <a:cs typeface="Times New Roman" panose="02020603050405020304" pitchFamily="18" charset="0"/>
              </a:rPr>
              <a:t>Pay reporting and transparency, plus</a:t>
            </a:r>
            <a:endParaRPr lang="en-GB" sz="6400" dirty="0">
              <a:ea typeface="Calibri" panose="020F0502020204030204" pitchFamily="34" charset="0"/>
              <a:cs typeface="Times New Roman" panose="02020603050405020304" pitchFamily="18" charset="0"/>
            </a:endParaRPr>
          </a:p>
          <a:p>
            <a:pPr marL="514350" lvl="0" indent="-514350">
              <a:lnSpc>
                <a:spcPct val="107000"/>
              </a:lnSpc>
              <a:spcAft>
                <a:spcPts val="800"/>
              </a:spcAft>
              <a:buSzPts val="1100"/>
              <a:buFont typeface="+mj-lt"/>
              <a:buAutoNum type="arabicPeriod"/>
            </a:pPr>
            <a:r>
              <a:rPr lang="en-GB" sz="6400" dirty="0">
                <a:cs typeface="Times New Roman" panose="02020603050405020304" pitchFamily="18" charset="0"/>
              </a:rPr>
              <a:t>Recruitment and taking action, </a:t>
            </a:r>
            <a:r>
              <a:rPr lang="en-GB" sz="6400" dirty="0" err="1">
                <a:cs typeface="Times New Roman" panose="02020603050405020304" pitchFamily="18" charset="0"/>
              </a:rPr>
              <a:t>eg</a:t>
            </a:r>
            <a:r>
              <a:rPr lang="en-GB" sz="6400" dirty="0">
                <a:cs typeface="Times New Roman" panose="02020603050405020304" pitchFamily="18" charset="0"/>
              </a:rPr>
              <a:t> processes anonymous, </a:t>
            </a:r>
          </a:p>
          <a:p>
            <a:pPr marL="514350" lvl="0" indent="-514350">
              <a:lnSpc>
                <a:spcPct val="107000"/>
              </a:lnSpc>
              <a:spcAft>
                <a:spcPts val="800"/>
              </a:spcAft>
              <a:buSzPts val="1100"/>
              <a:buFont typeface="+mj-lt"/>
              <a:buAutoNum type="arabicPeriod"/>
            </a:pPr>
            <a:r>
              <a:rPr lang="en-GB" sz="6400" dirty="0">
                <a:cs typeface="Times New Roman" panose="02020603050405020304" pitchFamily="18" charset="0"/>
              </a:rPr>
              <a:t>Providing training and nurturing talent from under-represented groups;</a:t>
            </a:r>
          </a:p>
          <a:p>
            <a:pPr marL="514350" lvl="0" indent="-514350">
              <a:lnSpc>
                <a:spcPct val="107000"/>
              </a:lnSpc>
              <a:spcAft>
                <a:spcPts val="800"/>
              </a:spcAft>
              <a:buSzPts val="1100"/>
              <a:buFont typeface="+mj-lt"/>
              <a:buAutoNum type="arabicPeriod"/>
            </a:pPr>
            <a:r>
              <a:rPr lang="en-GB" sz="6400" dirty="0">
                <a:cs typeface="Times New Roman" panose="02020603050405020304" pitchFamily="18" charset="0"/>
              </a:rPr>
              <a:t>Raising minimum pay levels and progression for all;</a:t>
            </a:r>
          </a:p>
          <a:p>
            <a:pPr marL="514350" lvl="0" indent="-514350">
              <a:lnSpc>
                <a:spcPct val="107000"/>
              </a:lnSpc>
              <a:spcAft>
                <a:spcPts val="800"/>
              </a:spcAft>
              <a:buSzPts val="1100"/>
              <a:buFont typeface="+mj-lt"/>
              <a:buAutoNum type="arabicPeriod"/>
            </a:pPr>
            <a:r>
              <a:rPr lang="en-GB" sz="6400" dirty="0">
                <a:cs typeface="Times New Roman" panose="02020603050405020304" pitchFamily="18" charset="0"/>
              </a:rPr>
              <a:t>Targeting increases in representation at senior levels;</a:t>
            </a:r>
          </a:p>
          <a:p>
            <a:pPr marL="514350" lvl="0" indent="-514350">
              <a:lnSpc>
                <a:spcPct val="107000"/>
              </a:lnSpc>
              <a:spcAft>
                <a:spcPts val="800"/>
              </a:spcAft>
              <a:buSzPts val="1100"/>
              <a:buFont typeface="+mj-lt"/>
              <a:buAutoNum type="arabicPeriod"/>
            </a:pPr>
            <a:r>
              <a:rPr lang="en-GB" sz="6400" dirty="0">
                <a:cs typeface="Times New Roman" panose="02020603050405020304" pitchFamily="18" charset="0"/>
              </a:rPr>
              <a:t>The implementation of wide ranging diversity and inclusion policies;</a:t>
            </a:r>
          </a:p>
          <a:p>
            <a:pPr marL="0" indent="0">
              <a:lnSpc>
                <a:spcPct val="107000"/>
              </a:lnSpc>
              <a:spcAft>
                <a:spcPts val="800"/>
              </a:spcAft>
              <a:buNone/>
            </a:pPr>
            <a:endParaRPr lang="en-GB" sz="2900" dirty="0">
              <a:effectLst/>
              <a:ea typeface="Calibri" panose="020F0502020204030204" pitchFamily="34" charset="0"/>
              <a:cs typeface="Times New Roman" panose="02020603050405020304" pitchFamily="18" charset="0"/>
            </a:endParaRPr>
          </a:p>
          <a:p>
            <a:endParaRPr lang="en-GB" sz="2900" dirty="0"/>
          </a:p>
          <a:p>
            <a:endParaRPr lang="en-GB" dirty="0"/>
          </a:p>
        </p:txBody>
      </p:sp>
      <p:pic>
        <p:nvPicPr>
          <p:cNvPr id="5" name="Picture 4">
            <a:extLst>
              <a:ext uri="{FF2B5EF4-FFF2-40B4-BE49-F238E27FC236}">
                <a16:creationId xmlns:a16="http://schemas.microsoft.com/office/drawing/2014/main" id="{4665353F-D6EE-40CA-8D4D-6294E9DA4305}"/>
              </a:ext>
            </a:extLst>
          </p:cNvPr>
          <p:cNvPicPr>
            <a:picLocks noChangeAspect="1"/>
          </p:cNvPicPr>
          <p:nvPr/>
        </p:nvPicPr>
        <p:blipFill>
          <a:blip r:embed="rId2"/>
          <a:stretch>
            <a:fillRect/>
          </a:stretch>
        </p:blipFill>
        <p:spPr>
          <a:xfrm>
            <a:off x="10006703" y="1248507"/>
            <a:ext cx="2053941" cy="3006969"/>
          </a:xfrm>
          <a:prstGeom prst="rect">
            <a:avLst/>
          </a:prstGeom>
        </p:spPr>
      </p:pic>
      <p:pic>
        <p:nvPicPr>
          <p:cNvPr id="6" name="Picture 5">
            <a:extLst>
              <a:ext uri="{FF2B5EF4-FFF2-40B4-BE49-F238E27FC236}">
                <a16:creationId xmlns:a16="http://schemas.microsoft.com/office/drawing/2014/main" id="{12F4CFB9-DC9E-4EBC-8133-AED27AC672CE}"/>
              </a:ext>
            </a:extLst>
          </p:cNvPr>
          <p:cNvPicPr>
            <a:picLocks noChangeAspect="1"/>
          </p:cNvPicPr>
          <p:nvPr/>
        </p:nvPicPr>
        <p:blipFill rotWithShape="1">
          <a:blip r:embed="rId3"/>
          <a:srcRect r="2873" b="1"/>
          <a:stretch/>
        </p:blipFill>
        <p:spPr>
          <a:xfrm>
            <a:off x="8481033" y="4695092"/>
            <a:ext cx="2762525" cy="2005163"/>
          </a:xfrm>
          <a:prstGeom prst="rect">
            <a:avLst/>
          </a:prstGeom>
        </p:spPr>
      </p:pic>
    </p:spTree>
    <p:extLst>
      <p:ext uri="{BB962C8B-B14F-4D97-AF65-F5344CB8AC3E}">
        <p14:creationId xmlns:p14="http://schemas.microsoft.com/office/powerpoint/2010/main" val="40761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8B91-BDAF-4EBE-A916-EA36935068BD}"/>
              </a:ext>
            </a:extLst>
          </p:cNvPr>
          <p:cNvSpPr>
            <a:spLocks noGrp="1"/>
          </p:cNvSpPr>
          <p:nvPr>
            <p:ph type="title"/>
          </p:nvPr>
        </p:nvSpPr>
        <p:spPr>
          <a:xfrm>
            <a:off x="838200" y="223723"/>
            <a:ext cx="10515600" cy="1325563"/>
          </a:xfrm>
        </p:spPr>
        <p:txBody>
          <a:bodyPr/>
          <a:lstStyle/>
          <a:p>
            <a:r>
              <a:rPr lang="en-GB" b="1" dirty="0"/>
              <a:t>The Guide has lots of examples</a:t>
            </a:r>
          </a:p>
        </p:txBody>
      </p:sp>
      <p:sp>
        <p:nvSpPr>
          <p:cNvPr id="3" name="Content Placeholder 2">
            <a:extLst>
              <a:ext uri="{FF2B5EF4-FFF2-40B4-BE49-F238E27FC236}">
                <a16:creationId xmlns:a16="http://schemas.microsoft.com/office/drawing/2014/main" id="{07531878-AA28-4BC4-AB00-98A0D6FAAA12}"/>
              </a:ext>
            </a:extLst>
          </p:cNvPr>
          <p:cNvSpPr>
            <a:spLocks noGrp="1"/>
          </p:cNvSpPr>
          <p:nvPr>
            <p:ph idx="1"/>
          </p:nvPr>
        </p:nvSpPr>
        <p:spPr>
          <a:xfrm>
            <a:off x="649664" y="1690688"/>
            <a:ext cx="10294856" cy="5296145"/>
          </a:xfrm>
        </p:spPr>
        <p:txBody>
          <a:bodyPr>
            <a:normAutofit fontScale="92500" lnSpcReduction="10000"/>
          </a:bodyPr>
          <a:lstStyle/>
          <a:p>
            <a:pPr marL="342900" lvl="0" indent="-342900">
              <a:spcBef>
                <a:spcPts val="1200"/>
              </a:spcBef>
              <a:buSzPts val="1100"/>
              <a:buFont typeface="Arial" panose="020B0604020202020204" pitchFamily="34" charset="0"/>
              <a:buChar char="-"/>
            </a:pP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ea typeface="Calibri" panose="020F0502020204030204" pitchFamily="34" charset="0"/>
                <a:cs typeface="Times New Roman" panose="02020603050405020304" pitchFamily="18" charset="0"/>
              </a:rPr>
              <a:t>GLA action plan:</a:t>
            </a:r>
          </a:p>
          <a:p>
            <a:pPr marL="342900" lvl="0" indent="-342900">
              <a:spcBef>
                <a:spcPts val="1200"/>
              </a:spcBef>
              <a:buSzPts val="1100"/>
              <a:buFont typeface="Arial" panose="020B0604020202020204" pitchFamily="34" charset="0"/>
              <a:buChar char="-"/>
            </a:pPr>
            <a:r>
              <a:rPr lang="en-GB" sz="1800" dirty="0">
                <a:ea typeface="MS Mincho" panose="02020609040205080304" pitchFamily="49" charset="-128"/>
                <a:cs typeface="Times New Roman" panose="02020603050405020304" pitchFamily="18" charset="0"/>
              </a:rPr>
              <a:t>Anonymous recruitment processes;</a:t>
            </a:r>
          </a:p>
          <a:p>
            <a:pPr marL="342900" lvl="0" indent="-342900">
              <a:buSzPts val="1100"/>
              <a:buFont typeface="Arial" panose="020B0604020202020204" pitchFamily="34" charset="0"/>
              <a:buChar char="-"/>
            </a:pPr>
            <a:r>
              <a:rPr lang="en-GB" sz="1800" dirty="0">
                <a:ea typeface="MS Mincho" panose="02020609040205080304" pitchFamily="49" charset="-128"/>
                <a:cs typeface="Times New Roman" panose="02020603050405020304" pitchFamily="18" charset="0"/>
              </a:rPr>
              <a:t>Diverse recruitment panels;</a:t>
            </a:r>
          </a:p>
          <a:p>
            <a:pPr marL="342900" lvl="0" indent="-342900">
              <a:buSzPts val="1100"/>
              <a:buFont typeface="Arial" panose="020B0604020202020204" pitchFamily="34" charset="0"/>
              <a:buChar char="-"/>
            </a:pPr>
            <a:r>
              <a:rPr lang="en-GB" sz="1800" dirty="0">
                <a:ea typeface="MS Mincho" panose="02020609040205080304" pitchFamily="49" charset="-128"/>
                <a:cs typeface="Times New Roman" panose="02020603050405020304" pitchFamily="18" charset="0"/>
              </a:rPr>
              <a:t>Establishing and working closely with their BAME Network; </a:t>
            </a:r>
          </a:p>
          <a:p>
            <a:pPr marL="342900" lvl="0" indent="-342900">
              <a:buSzPts val="1100"/>
              <a:buFont typeface="Arial" panose="020B0604020202020204" pitchFamily="34" charset="0"/>
              <a:buChar char="-"/>
            </a:pPr>
            <a:r>
              <a:rPr lang="en-GB" sz="1800" dirty="0">
                <a:ea typeface="MS Mincho" panose="02020609040205080304" pitchFamily="49" charset="-128"/>
                <a:cs typeface="Times New Roman" panose="02020603050405020304" pitchFamily="18" charset="0"/>
              </a:rPr>
              <a:t>Unconscious bias training;</a:t>
            </a:r>
          </a:p>
          <a:p>
            <a:pPr marL="342900" lvl="0" indent="-342900">
              <a:buSzPts val="1100"/>
              <a:buFont typeface="Arial" panose="020B0604020202020204" pitchFamily="34" charset="0"/>
              <a:buChar char="-"/>
            </a:pPr>
            <a:r>
              <a:rPr lang="en-GB" sz="1800" dirty="0">
                <a:ea typeface="MS Mincho" panose="02020609040205080304" pitchFamily="49" charset="-128"/>
                <a:cs typeface="Segoe UI Symbol" panose="020B0502040204020203" pitchFamily="34" charset="0"/>
              </a:rPr>
              <a:t>Setting up a new diversity and inclusion g</a:t>
            </a:r>
            <a:r>
              <a:rPr lang="en-GB" sz="1800" dirty="0">
                <a:ea typeface="MS Mincho" panose="02020609040205080304" pitchFamily="49" charset="-128"/>
                <a:cs typeface="Times New Roman" panose="02020603050405020304" pitchFamily="18" charset="0"/>
              </a:rPr>
              <a:t>overnance body led by the Chief Officer, with regular 6 monthly reporting of progress against key targets; </a:t>
            </a:r>
          </a:p>
          <a:p>
            <a:pPr marL="342900" lvl="0" indent="-342900">
              <a:buSzPts val="1100"/>
              <a:buFont typeface="Arial" panose="020B0604020202020204" pitchFamily="34" charset="0"/>
              <a:buChar char="-"/>
            </a:pPr>
            <a:r>
              <a:rPr lang="en-GB" sz="1800" dirty="0">
                <a:ea typeface="MS Mincho" panose="02020609040205080304" pitchFamily="49" charset="-128"/>
                <a:cs typeface="Times New Roman" panose="02020603050405020304" pitchFamily="18" charset="0"/>
              </a:rPr>
              <a:t>BITC membership and commitment to the BITC Race at Work Charter.</a:t>
            </a:r>
            <a:endParaRPr lang="en-GB" sz="18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ea typeface="Calibri" panose="020F0502020204030204" pitchFamily="34" charset="0"/>
                <a:cs typeface="Times New Roman" panose="02020603050405020304" pitchFamily="18" charset="0"/>
              </a:rPr>
              <a:t>The CIPD’s approach is based on action in four areas:</a:t>
            </a:r>
          </a:p>
          <a:p>
            <a:pPr marL="342900" lvl="0" indent="-342900">
              <a:spcBef>
                <a:spcPts val="1200"/>
              </a:spcBef>
              <a:buSzPts val="1100"/>
              <a:buFont typeface="Arial" panose="020B0604020202020204" pitchFamily="34" charset="0"/>
              <a:buChar char="-"/>
            </a:pPr>
            <a:r>
              <a:rPr lang="en-GB" sz="1800" dirty="0">
                <a:effectLst/>
                <a:ea typeface="MS Mincho" panose="02020609040205080304" pitchFamily="49" charset="-128"/>
                <a:cs typeface="Times New Roman" panose="02020603050405020304" pitchFamily="18" charset="0"/>
              </a:rPr>
              <a:t>establishing a full picture on ethnicity within the CIPD, including pay differentials; </a:t>
            </a:r>
          </a:p>
          <a:p>
            <a:pPr marL="342900" lvl="0" indent="-342900">
              <a:buSzPts val="1100"/>
              <a:buFont typeface="Arial" panose="020B0604020202020204" pitchFamily="34" charset="0"/>
              <a:buChar char="-"/>
            </a:pPr>
            <a:r>
              <a:rPr lang="en-GB" sz="1800" dirty="0">
                <a:effectLst/>
                <a:ea typeface="MS Mincho" panose="02020609040205080304" pitchFamily="49" charset="-128"/>
                <a:cs typeface="Times New Roman" panose="02020603050405020304" pitchFamily="18" charset="0"/>
              </a:rPr>
              <a:t>addressing progression, retention and succession planning;</a:t>
            </a:r>
          </a:p>
          <a:p>
            <a:pPr marL="342900" lvl="0" indent="-342900">
              <a:buSzPts val="1100"/>
              <a:buFont typeface="Arial" panose="020B0604020202020204" pitchFamily="34" charset="0"/>
              <a:buChar char="-"/>
            </a:pPr>
            <a:r>
              <a:rPr lang="en-GB" sz="1800" dirty="0">
                <a:effectLst/>
                <a:ea typeface="MS Mincho" panose="02020609040205080304" pitchFamily="49" charset="-128"/>
                <a:cs typeface="Times New Roman" panose="02020603050405020304" pitchFamily="18" charset="0"/>
              </a:rPr>
              <a:t>reviewing recruitment practices;</a:t>
            </a:r>
          </a:p>
          <a:p>
            <a:pPr marL="342900" lvl="0" indent="-342900">
              <a:buSzPts val="1100"/>
              <a:buFont typeface="Arial" panose="020B0604020202020204" pitchFamily="34" charset="0"/>
              <a:buChar char="-"/>
            </a:pPr>
            <a:r>
              <a:rPr lang="en-GB" sz="1800" dirty="0">
                <a:effectLst/>
                <a:ea typeface="MS Mincho" panose="02020609040205080304" pitchFamily="49" charset="-128"/>
                <a:cs typeface="Times New Roman" panose="02020603050405020304" pitchFamily="18" charset="0"/>
              </a:rPr>
              <a:t>working closely with suppliers and partners to ensure these equality-proofed practices are evident within their supply chain too. </a:t>
            </a: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B6090AB0-26F6-45B2-8456-5E2CD4206BD9}"/>
              </a:ext>
            </a:extLst>
          </p:cNvPr>
          <p:cNvSpPr txBox="1"/>
          <p:nvPr/>
        </p:nvSpPr>
        <p:spPr>
          <a:xfrm>
            <a:off x="6097572" y="1018016"/>
            <a:ext cx="6094428" cy="2031325"/>
          </a:xfrm>
          <a:prstGeom prst="rect">
            <a:avLst/>
          </a:prstGeom>
          <a:noFill/>
        </p:spPr>
        <p:txBody>
          <a:bodyPr wrap="square">
            <a:spAutoFit/>
          </a:bodyPr>
          <a:lstStyle/>
          <a:p>
            <a:endParaRPr lang="en-GB" dirty="0"/>
          </a:p>
          <a:p>
            <a:r>
              <a:rPr lang="en-GB" b="0" i="0" dirty="0">
                <a:solidFill>
                  <a:schemeClr val="accent1"/>
                </a:solidFill>
                <a:effectLst/>
                <a:latin typeface="PwC Helvetica Neue"/>
              </a:rPr>
              <a:t>The transparency and accountability that our diversity metrics bring - including our pay gap data - is crucial in driving equity and fairness across our firm.’ PwC Diversity  Report</a:t>
            </a:r>
          </a:p>
          <a:p>
            <a:r>
              <a:rPr lang="en-GB" dirty="0">
                <a:solidFill>
                  <a:schemeClr val="accent1"/>
                </a:solidFill>
              </a:rPr>
              <a:t>https://www.pwc.co.uk/who-we-are/our-purpose/empowered-people-communities/inclusion/diversity-pay-report.html</a:t>
            </a:r>
          </a:p>
        </p:txBody>
      </p:sp>
    </p:spTree>
    <p:extLst>
      <p:ext uri="{BB962C8B-B14F-4D97-AF65-F5344CB8AC3E}">
        <p14:creationId xmlns:p14="http://schemas.microsoft.com/office/powerpoint/2010/main" val="218094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8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Rectangle 83">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438E8D9-47D6-4652-BB44-D3B3D79A3295}"/>
              </a:ext>
            </a:extLst>
          </p:cNvPr>
          <p:cNvSpPr>
            <a:spLocks noGrp="1"/>
          </p:cNvSpPr>
          <p:nvPr>
            <p:ph type="title"/>
          </p:nvPr>
        </p:nvSpPr>
        <p:spPr>
          <a:xfrm>
            <a:off x="1047280" y="759805"/>
            <a:ext cx="10306520" cy="1325563"/>
          </a:xfrm>
        </p:spPr>
        <p:txBody>
          <a:bodyPr>
            <a:normAutofit/>
          </a:bodyPr>
          <a:lstStyle/>
          <a:p>
            <a:r>
              <a:rPr lang="en-GB" sz="4000">
                <a:solidFill>
                  <a:srgbClr val="FFFFFF"/>
                </a:solidFill>
              </a:rPr>
              <a:t>My aims and agenda this morning</a:t>
            </a:r>
          </a:p>
        </p:txBody>
      </p:sp>
      <p:sp>
        <p:nvSpPr>
          <p:cNvPr id="3" name="Content Placeholder 2">
            <a:extLst>
              <a:ext uri="{FF2B5EF4-FFF2-40B4-BE49-F238E27FC236}">
                <a16:creationId xmlns:a16="http://schemas.microsoft.com/office/drawing/2014/main" id="{CBEDE760-592F-488B-9300-C954581BCCC2}"/>
              </a:ext>
            </a:extLst>
          </p:cNvPr>
          <p:cNvSpPr>
            <a:spLocks noGrp="1"/>
          </p:cNvSpPr>
          <p:nvPr>
            <p:ph idx="1"/>
          </p:nvPr>
        </p:nvSpPr>
        <p:spPr>
          <a:xfrm>
            <a:off x="1119322" y="2762224"/>
            <a:ext cx="8023896" cy="3563159"/>
          </a:xfrm>
        </p:spPr>
        <p:txBody>
          <a:bodyPr>
            <a:normAutofit/>
          </a:bodyPr>
          <a:lstStyle/>
          <a:p>
            <a:r>
              <a:rPr lang="en-GB" sz="2200" dirty="0"/>
              <a:t>Make the case for voluntary reporting (even though we think it should be mandatory)</a:t>
            </a:r>
          </a:p>
          <a:p>
            <a:endParaRPr lang="en-GB" sz="2200" dirty="0"/>
          </a:p>
          <a:p>
            <a:r>
              <a:rPr lang="en-GB" sz="2200" dirty="0"/>
              <a:t>Acknowledge and outline the difficulties</a:t>
            </a:r>
          </a:p>
          <a:p>
            <a:endParaRPr lang="en-GB" sz="2200" dirty="0"/>
          </a:p>
          <a:p>
            <a:r>
              <a:rPr lang="en-GB" sz="2200" dirty="0"/>
              <a:t>Outline a framework for how to do it and provide resources to help</a:t>
            </a:r>
          </a:p>
          <a:p>
            <a:endParaRPr lang="en-GB" sz="2200" dirty="0"/>
          </a:p>
          <a:p>
            <a:r>
              <a:rPr lang="en-GB" sz="2200" dirty="0"/>
              <a:t>Explain and discuss how to use it to drive racial equality</a:t>
            </a:r>
          </a:p>
          <a:p>
            <a:pPr marL="0" indent="0">
              <a:buNone/>
            </a:pPr>
            <a:endParaRPr lang="en-GB" sz="2200" dirty="0"/>
          </a:p>
          <a:p>
            <a:endParaRPr lang="en-GB" sz="2200" dirty="0"/>
          </a:p>
        </p:txBody>
      </p:sp>
      <p:pic>
        <p:nvPicPr>
          <p:cNvPr id="5" name="Picture 4">
            <a:extLst>
              <a:ext uri="{FF2B5EF4-FFF2-40B4-BE49-F238E27FC236}">
                <a16:creationId xmlns:a16="http://schemas.microsoft.com/office/drawing/2014/main" id="{CB2B9622-C3F6-4971-A9B4-7396786E1575}"/>
              </a:ext>
            </a:extLst>
          </p:cNvPr>
          <p:cNvPicPr>
            <a:picLocks noChangeAspect="1"/>
          </p:cNvPicPr>
          <p:nvPr/>
        </p:nvPicPr>
        <p:blipFill>
          <a:blip r:embed="rId2"/>
          <a:stretch>
            <a:fillRect/>
          </a:stretch>
        </p:blipFill>
        <p:spPr>
          <a:xfrm>
            <a:off x="9130265" y="4984023"/>
            <a:ext cx="2886328" cy="2668351"/>
          </a:xfrm>
          <a:prstGeom prst="rect">
            <a:avLst/>
          </a:prstGeom>
        </p:spPr>
      </p:pic>
      <p:sp>
        <p:nvSpPr>
          <p:cNvPr id="13" name="TextBox 12">
            <a:extLst>
              <a:ext uri="{FF2B5EF4-FFF2-40B4-BE49-F238E27FC236}">
                <a16:creationId xmlns:a16="http://schemas.microsoft.com/office/drawing/2014/main" id="{598AFE3D-6DEC-4555-92C5-B42C9555099A}"/>
              </a:ext>
            </a:extLst>
          </p:cNvPr>
          <p:cNvSpPr txBox="1"/>
          <p:nvPr/>
        </p:nvSpPr>
        <p:spPr>
          <a:xfrm>
            <a:off x="8283703" y="612059"/>
            <a:ext cx="3304442" cy="1500411"/>
          </a:xfrm>
          <a:prstGeom prst="rect">
            <a:avLst/>
          </a:prstGeom>
          <a:noFill/>
        </p:spPr>
        <p:txBody>
          <a:bodyPr wrap="square">
            <a:spAutoFit/>
          </a:bodyPr>
          <a:lstStyle/>
          <a:p>
            <a:pPr>
              <a:spcAft>
                <a:spcPts val="900"/>
              </a:spcAft>
            </a:pPr>
            <a:r>
              <a:rPr lang="en-GB" sz="1200" i="1" dirty="0">
                <a:solidFill>
                  <a:srgbClr val="333333"/>
                </a:solidFill>
                <a:effectLst/>
                <a:latin typeface="Calibri" panose="020F0502020204030204" pitchFamily="34" charset="0"/>
                <a:ea typeface="Times New Roman" panose="02020603050405020304" pitchFamily="18" charset="0"/>
              </a:rPr>
              <a:t>‘</a:t>
            </a:r>
            <a:r>
              <a:rPr lang="en-GB" sz="1200" i="1" dirty="0">
                <a:effectLst/>
                <a:latin typeface="Calibri" panose="020F0502020204030204" pitchFamily="34" charset="0"/>
                <a:ea typeface="Times New Roman" panose="02020603050405020304" pitchFamily="18" charset="0"/>
              </a:rPr>
              <a:t>Ethnicity pay gap reporting will help achieve equality’</a:t>
            </a:r>
            <a:r>
              <a:rPr lang="en-GB" sz="1200" dirty="0">
                <a:effectLst/>
                <a:latin typeface="Calibri" panose="020F0502020204030204" pitchFamily="34" charset="0"/>
                <a:ea typeface="Times New Roman" panose="02020603050405020304" pitchFamily="18" charset="0"/>
              </a:rPr>
              <a:t>. Sir David </a:t>
            </a:r>
            <a:r>
              <a:rPr lang="en-GB" sz="1200" u="sng"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Isaac</a:t>
            </a:r>
            <a:r>
              <a:rPr lang="en-GB" sz="1200" dirty="0">
                <a:effectLst/>
                <a:latin typeface="Calibri" panose="020F0502020204030204" pitchFamily="34" charset="0"/>
                <a:ea typeface="Times New Roman" panose="02020603050405020304" pitchFamily="18" charset="0"/>
              </a:rPr>
              <a:t>,-chair EHRC, 15.6.20.</a:t>
            </a:r>
            <a:endParaRPr lang="en-GB" sz="1200" dirty="0">
              <a:effectLst/>
              <a:latin typeface="Times New Roman" panose="02020603050405020304" pitchFamily="18" charset="0"/>
              <a:ea typeface="Times New Roman" panose="02020603050405020304" pitchFamily="18" charset="0"/>
            </a:endParaRPr>
          </a:p>
          <a:p>
            <a:pPr>
              <a:spcAft>
                <a:spcPts val="900"/>
              </a:spcAft>
            </a:pPr>
            <a:r>
              <a:rPr lang="en-GB" sz="1200" i="1" dirty="0">
                <a:effectLst/>
                <a:latin typeface="Calibri" panose="020F0502020204030204" pitchFamily="34" charset="0"/>
                <a:ea typeface="Times New Roman" panose="02020603050405020304" pitchFamily="18" charset="0"/>
              </a:rPr>
              <a:t>‘The CIPD has consistently highlighted the need for organisations to be more transparent about how they report on the ethnicity of their workforce… as a catalyst for creating more diverse and inclusive workplaces’</a:t>
            </a:r>
            <a:r>
              <a:rPr lang="en-GB" sz="1200" dirty="0">
                <a:effectLst/>
                <a:latin typeface="Calibri" panose="020F0502020204030204" pitchFamily="34" charset="0"/>
                <a:ea typeface="Times New Roman" panose="02020603050405020304" pitchFamily="18" charset="0"/>
              </a:rPr>
              <a:t>. CIPD CEO </a:t>
            </a:r>
            <a:r>
              <a:rPr lang="en-GB" sz="1200" u="sng" dirty="0">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Peter Cheese</a:t>
            </a:r>
            <a:r>
              <a:rPr lang="en-GB" sz="1200" dirty="0">
                <a:effectLst/>
                <a:latin typeface="Calibri" panose="020F0502020204030204" pitchFamily="34" charset="0"/>
                <a:ea typeface="Times New Roman" panose="02020603050405020304" pitchFamily="18" charset="0"/>
              </a:rPr>
              <a:t>, 10.10.18</a:t>
            </a:r>
            <a:endParaRPr lang="en-GB" sz="1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C4B01430-DB91-4C6C-9CBD-F53ED83E5546}"/>
              </a:ext>
            </a:extLst>
          </p:cNvPr>
          <p:cNvPicPr>
            <a:picLocks noChangeAspect="1"/>
          </p:cNvPicPr>
          <p:nvPr/>
        </p:nvPicPr>
        <p:blipFill>
          <a:blip r:embed="rId5"/>
          <a:stretch>
            <a:fillRect/>
          </a:stretch>
        </p:blipFill>
        <p:spPr>
          <a:xfrm>
            <a:off x="9004802" y="2299880"/>
            <a:ext cx="3593860" cy="2217706"/>
          </a:xfrm>
          <a:prstGeom prst="rect">
            <a:avLst/>
          </a:prstGeom>
        </p:spPr>
      </p:pic>
    </p:spTree>
    <p:extLst>
      <p:ext uri="{BB962C8B-B14F-4D97-AF65-F5344CB8AC3E}">
        <p14:creationId xmlns:p14="http://schemas.microsoft.com/office/powerpoint/2010/main" val="279875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AD356A-4C70-4921-AF3D-0A604B7CF91E}"/>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rPr>
              <a:t>And so…</a:t>
            </a:r>
          </a:p>
        </p:txBody>
      </p:sp>
      <p:sp>
        <p:nvSpPr>
          <p:cNvPr id="3" name="Content Placeholder 2">
            <a:extLst>
              <a:ext uri="{FF2B5EF4-FFF2-40B4-BE49-F238E27FC236}">
                <a16:creationId xmlns:a16="http://schemas.microsoft.com/office/drawing/2014/main" id="{F14F93AB-C826-4AAA-9D4F-1313F2B472DD}"/>
              </a:ext>
            </a:extLst>
          </p:cNvPr>
          <p:cNvSpPr>
            <a:spLocks noGrp="1"/>
          </p:cNvSpPr>
          <p:nvPr>
            <p:ph idx="1"/>
          </p:nvPr>
        </p:nvSpPr>
        <p:spPr>
          <a:xfrm>
            <a:off x="4698858" y="819163"/>
            <a:ext cx="7141208" cy="6637440"/>
          </a:xfrm>
        </p:spPr>
        <p:txBody>
          <a:bodyPr anchor="ctr">
            <a:normAutofit lnSpcReduction="10000"/>
          </a:bodyPr>
          <a:lstStyle/>
          <a:p>
            <a:pPr marL="0" indent="0">
              <a:buNone/>
            </a:pPr>
            <a:r>
              <a:rPr lang="en-GB" sz="1600" i="1" dirty="0"/>
              <a:t>‘The time for talking is over: Now is the time to act’. Baroness </a:t>
            </a:r>
            <a:r>
              <a:rPr lang="en-GB" sz="1600" i="1" dirty="0" err="1"/>
              <a:t>Mcgregor</a:t>
            </a:r>
            <a:r>
              <a:rPr lang="en-GB" sz="1600" i="1" dirty="0"/>
              <a:t> Smith’s landmark 2017 Report.</a:t>
            </a:r>
          </a:p>
          <a:p>
            <a:pPr marL="0" indent="0">
              <a:buNone/>
            </a:pPr>
            <a:r>
              <a:rPr lang="en-US" sz="1600" i="1" dirty="0"/>
              <a:t>"The coronavirus pandemic has sharpened the focus on pre-existing inequalities for BAME people across a range of policy areas. With the possibility of a vaccine and the end in sight, now is the time to tackle these inequalities.” Caroline </a:t>
            </a:r>
            <a:r>
              <a:rPr lang="en-US" sz="1600" i="1" dirty="0" err="1"/>
              <a:t>Nokes</a:t>
            </a:r>
            <a:r>
              <a:rPr lang="en-US" sz="1600" i="1" dirty="0"/>
              <a:t> MP, Chair Commons’ Women and Equalities Committee</a:t>
            </a:r>
          </a:p>
          <a:p>
            <a:pPr marL="0" indent="0">
              <a:buNone/>
            </a:pPr>
            <a:r>
              <a:rPr lang="en-GB" sz="1600" i="1" dirty="0"/>
              <a:t>‘Warm words are not enough – firm action is now needed to tackle race inequality’. CIPD Race Inclusion Guide</a:t>
            </a:r>
            <a:endParaRPr lang="en-US" sz="1600" i="1" dirty="0">
              <a:latin typeface="Source Serif Pro" panose="02040603050405020204" pitchFamily="18" charset="0"/>
            </a:endParaRPr>
          </a:p>
          <a:p>
            <a:r>
              <a:rPr lang="en-US" sz="1600" dirty="0"/>
              <a:t>The benefits include</a:t>
            </a:r>
          </a:p>
          <a:p>
            <a:pPr>
              <a:buFontTx/>
              <a:buChar char="-"/>
            </a:pPr>
            <a:r>
              <a:rPr lang="en-GB" sz="1600" dirty="0"/>
              <a:t>‘Bringing the conversation into the Boardroom’ and “raising serious attention to the issue.”</a:t>
            </a:r>
          </a:p>
          <a:p>
            <a:pPr lvl="0">
              <a:buFontTx/>
              <a:buChar char="-"/>
            </a:pPr>
            <a:r>
              <a:rPr lang="en-GB" sz="1600" dirty="0"/>
              <a:t>‘Shining a light on the data and giving ethnic minorities a sense that they are being listened to’, ‘allowing organisations to be reflective of the communities they serve.” </a:t>
            </a:r>
          </a:p>
          <a:p>
            <a:pPr lvl="0">
              <a:buFontTx/>
              <a:buChar char="-"/>
            </a:pPr>
            <a:r>
              <a:rPr lang="en-GB" sz="1600" dirty="0"/>
              <a:t>‘Collecting and analysing this data also inspires internal conversations about how you can improve the overall culture in organisations’.</a:t>
            </a:r>
          </a:p>
          <a:p>
            <a:pPr lvl="0">
              <a:buFontTx/>
              <a:buChar char="-"/>
            </a:pPr>
            <a:r>
              <a:rPr lang="en-GB" sz="1600" dirty="0"/>
              <a:t>‘Organisations investing more in robust HR systems that will improve the quality of the data they collect and ultimately give them a better insight into the business”, leading to a big and essential effort on ‘people data analytics and understanding’ more broadly.</a:t>
            </a:r>
          </a:p>
          <a:p>
            <a:pPr lvl="0">
              <a:buFontTx/>
              <a:buChar char="-"/>
            </a:pPr>
            <a:r>
              <a:rPr lang="en-GB" sz="1600" dirty="0"/>
              <a:t>Stimulating ‘better overall management of pay systems, for example by simplifying approaches, particularly in relation to allowances,  leading to a fairer system overall’.</a:t>
            </a:r>
          </a:p>
          <a:p>
            <a:pPr lvl="0">
              <a:buFontTx/>
              <a:buChar char="-"/>
            </a:pPr>
            <a:endParaRPr lang="en-GB" sz="1600" dirty="0"/>
          </a:p>
          <a:p>
            <a:pPr lvl="0"/>
            <a:r>
              <a:rPr lang="en-GB" sz="1600" dirty="0"/>
              <a:t>And so, now I will………..</a:t>
            </a:r>
          </a:p>
          <a:p>
            <a:endParaRPr lang="en-US" sz="1600" dirty="0">
              <a:latin typeface="Source Serif Pro" panose="02040603050405020204" pitchFamily="18" charset="0"/>
            </a:endParaRPr>
          </a:p>
          <a:p>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300" dirty="0"/>
          </a:p>
        </p:txBody>
      </p:sp>
    </p:spTree>
    <p:extLst>
      <p:ext uri="{BB962C8B-B14F-4D97-AF65-F5344CB8AC3E}">
        <p14:creationId xmlns:p14="http://schemas.microsoft.com/office/powerpoint/2010/main" val="3831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3A09-55C8-4511-A605-8C079E229D88}"/>
              </a:ext>
            </a:extLst>
          </p:cNvPr>
          <p:cNvSpPr>
            <a:spLocks noGrp="1"/>
          </p:cNvSpPr>
          <p:nvPr>
            <p:ph type="title"/>
          </p:nvPr>
        </p:nvSpPr>
        <p:spPr>
          <a:xfrm>
            <a:off x="4965430" y="629266"/>
            <a:ext cx="6586491" cy="1676603"/>
          </a:xfrm>
        </p:spPr>
        <p:txBody>
          <a:bodyPr>
            <a:normAutofit/>
          </a:bodyPr>
          <a:lstStyle/>
          <a:p>
            <a:r>
              <a:rPr lang="en-GB" sz="5400" b="1"/>
              <a:t>So what’s stopping us doing it?</a:t>
            </a:r>
          </a:p>
        </p:txBody>
      </p:sp>
      <p:sp>
        <p:nvSpPr>
          <p:cNvPr id="6" name="Content Placeholder 5">
            <a:extLst>
              <a:ext uri="{FF2B5EF4-FFF2-40B4-BE49-F238E27FC236}">
                <a16:creationId xmlns:a16="http://schemas.microsoft.com/office/drawing/2014/main" id="{368D851C-0DB6-48B8-972C-9AF8BD63AC57}"/>
              </a:ext>
            </a:extLst>
          </p:cNvPr>
          <p:cNvSpPr>
            <a:spLocks noGrp="1"/>
          </p:cNvSpPr>
          <p:nvPr>
            <p:ph idx="1"/>
          </p:nvPr>
        </p:nvSpPr>
        <p:spPr>
          <a:xfrm>
            <a:off x="4965431" y="2438400"/>
            <a:ext cx="6586489" cy="3785419"/>
          </a:xfrm>
        </p:spPr>
        <p:txBody>
          <a:bodyPr>
            <a:normAutofit/>
          </a:bodyPr>
          <a:lstStyle/>
          <a:p>
            <a:r>
              <a:rPr lang="en-GB" sz="2400"/>
              <a:t>White fragility?</a:t>
            </a:r>
          </a:p>
          <a:p>
            <a:r>
              <a:rPr lang="en-GB" sz="2400"/>
              <a:t>White privilege?</a:t>
            </a:r>
          </a:p>
          <a:p>
            <a:r>
              <a:rPr lang="en-GB" sz="2400"/>
              <a:t>Other priorities eg Covid?</a:t>
            </a:r>
          </a:p>
          <a:p>
            <a:r>
              <a:rPr lang="en-GB" sz="2400"/>
              <a:t>Lack of expertise/knowledge?</a:t>
            </a:r>
          </a:p>
          <a:p>
            <a:r>
              <a:rPr lang="en-GB" sz="2400"/>
              <a:t>??</a:t>
            </a:r>
          </a:p>
          <a:p>
            <a:r>
              <a:rPr lang="en-GB" sz="2400"/>
              <a:t>??</a:t>
            </a:r>
          </a:p>
        </p:txBody>
      </p:sp>
      <p:pic>
        <p:nvPicPr>
          <p:cNvPr id="4" name="Picture 3" descr="Text&#10;&#10;Description automatically generated">
            <a:extLst>
              <a:ext uri="{FF2B5EF4-FFF2-40B4-BE49-F238E27FC236}">
                <a16:creationId xmlns:a16="http://schemas.microsoft.com/office/drawing/2014/main" id="{408B60EE-E4F8-4A7B-82FD-DE8E9D084216}"/>
              </a:ext>
            </a:extLst>
          </p:cNvPr>
          <p:cNvPicPr>
            <a:picLocks noChangeAspect="1"/>
          </p:cNvPicPr>
          <p:nvPr/>
        </p:nvPicPr>
        <p:blipFill rotWithShape="1">
          <a:blip r:embed="rId2">
            <a:extLst>
              <a:ext uri="{28A0092B-C50C-407E-A947-70E740481C1C}">
                <a14:useLocalDpi xmlns:a14="http://schemas.microsoft.com/office/drawing/2010/main" val="0"/>
              </a:ext>
            </a:extLst>
          </a:blip>
          <a:srcRect l="3494" r="6381"/>
          <a:stretch/>
        </p:blipFill>
        <p:spPr>
          <a:xfrm>
            <a:off x="20" y="10"/>
            <a:ext cx="4635571" cy="6857990"/>
          </a:xfrm>
          <a:prstGeom prst="rect">
            <a:avLst/>
          </a:prstGeom>
          <a:effectLst/>
        </p:spPr>
      </p:pic>
    </p:spTree>
    <p:extLst>
      <p:ext uri="{BB962C8B-B14F-4D97-AF65-F5344CB8AC3E}">
        <p14:creationId xmlns:p14="http://schemas.microsoft.com/office/powerpoint/2010/main" val="206014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664B-50A9-4D0B-B060-1D29C6B4D809}"/>
              </a:ext>
            </a:extLst>
          </p:cNvPr>
          <p:cNvSpPr>
            <a:spLocks noGrp="1"/>
          </p:cNvSpPr>
          <p:nvPr>
            <p:ph type="title"/>
          </p:nvPr>
        </p:nvSpPr>
        <p:spPr/>
        <p:txBody>
          <a:bodyPr/>
          <a:lstStyle/>
          <a:p>
            <a:r>
              <a:rPr lang="en-GB" b="1" dirty="0"/>
              <a:t>Resources </a:t>
            </a:r>
          </a:p>
        </p:txBody>
      </p:sp>
      <p:sp>
        <p:nvSpPr>
          <p:cNvPr id="3" name="Content Placeholder 2">
            <a:extLst>
              <a:ext uri="{FF2B5EF4-FFF2-40B4-BE49-F238E27FC236}">
                <a16:creationId xmlns:a16="http://schemas.microsoft.com/office/drawing/2014/main" id="{6F10FC9A-795F-452C-BEE3-F787197DA38B}"/>
              </a:ext>
            </a:extLst>
          </p:cNvPr>
          <p:cNvSpPr>
            <a:spLocks noGrp="1"/>
          </p:cNvSpPr>
          <p:nvPr>
            <p:ph idx="1"/>
          </p:nvPr>
        </p:nvSpPr>
        <p:spPr>
          <a:xfrm>
            <a:off x="538519" y="1797058"/>
            <a:ext cx="7917090" cy="5163811"/>
          </a:xfrm>
        </p:spPr>
        <p:txBody>
          <a:bodyPr>
            <a:normAutofit fontScale="55000" lnSpcReduction="20000"/>
          </a:bodyPr>
          <a:lstStyle/>
          <a:p>
            <a:r>
              <a:rPr lang="en-GB"/>
              <a:t>IES</a:t>
            </a:r>
          </a:p>
          <a:p>
            <a:pPr>
              <a:buFontTx/>
              <a:buChar char="-"/>
            </a:pPr>
            <a:r>
              <a:rPr lang="en-GB">
                <a:hlinkClick r:id="rId2"/>
              </a:rPr>
              <a:t>https://www.employment-studies.co.uk/publications?search=&amp;topic_tag%5B%5D=40&amp;search_resources=1#results</a:t>
            </a:r>
            <a:endParaRPr lang="en-GB"/>
          </a:p>
          <a:p>
            <a:r>
              <a:rPr lang="en-GB"/>
              <a:t>EHRC</a:t>
            </a:r>
          </a:p>
          <a:p>
            <a:pPr>
              <a:buFontTx/>
              <a:buChar char="-"/>
            </a:pPr>
            <a:r>
              <a:rPr lang="en-GB">
                <a:hlinkClick r:id="rId3"/>
              </a:rPr>
              <a:t>https://www.equalityhumanrights.com/en/our-research/list-all-our-research-reports</a:t>
            </a:r>
            <a:endParaRPr lang="en-GB"/>
          </a:p>
          <a:p>
            <a:pPr>
              <a:buFontTx/>
              <a:buChar char="-"/>
            </a:pPr>
            <a:r>
              <a:rPr lang="en-GB">
                <a:hlinkClick r:id="rId4"/>
              </a:rPr>
              <a:t>https://www.equalityhumanrights.com/en/publication-download/measuring-and-reporting-disability-and-ethnicity-pay-gaps</a:t>
            </a:r>
            <a:endParaRPr lang="en-GB"/>
          </a:p>
          <a:p>
            <a:r>
              <a:rPr lang="en-GB"/>
              <a:t>CIPD</a:t>
            </a:r>
          </a:p>
          <a:p>
            <a:pPr>
              <a:buFontTx/>
              <a:buChar char="-"/>
            </a:pPr>
            <a:r>
              <a:rPr lang="en-GB">
                <a:hlinkClick r:id="rId5"/>
              </a:rPr>
              <a:t>https://www.cipd.co.uk/knowledge/fundamentals/relations/diversity/race-inclusion-reports#gref</a:t>
            </a:r>
            <a:endParaRPr lang="en-GB"/>
          </a:p>
          <a:p>
            <a:pPr>
              <a:buFontTx/>
              <a:buChar char="-"/>
            </a:pPr>
            <a:r>
              <a:rPr lang="en-GB">
                <a:hlinkClick r:id="rId6"/>
              </a:rPr>
              <a:t>https://www.cipd.co.uk/knowledge/tackling-racism-workplace#gref</a:t>
            </a:r>
            <a:endParaRPr lang="en-GB"/>
          </a:p>
          <a:p>
            <a:pPr>
              <a:buFontTx/>
              <a:buChar char="-"/>
            </a:pPr>
            <a:r>
              <a:rPr lang="en-GB">
                <a:hlinkClick r:id="rId7"/>
              </a:rPr>
              <a:t>https://www.cipd.co.uk/knowledge/tackling-racism-workplace/resource-pack-for-hr-leaders</a:t>
            </a:r>
            <a:endParaRPr lang="en-GB"/>
          </a:p>
          <a:p>
            <a:r>
              <a:rPr lang="en-GB" sz="2700"/>
              <a:t>ONS</a:t>
            </a:r>
          </a:p>
          <a:p>
            <a:pPr>
              <a:buFontTx/>
              <a:buChar char="-"/>
            </a:pPr>
            <a:r>
              <a:rPr lang="en-GB">
                <a:hlinkClick r:id="rId8"/>
              </a:rPr>
              <a:t>https://www.ons.gov.uk/employmentandlabourmarket/peopleinwork/earningsandworkinghours/articles/ethnicitypaygapsingreatbritain/2019</a:t>
            </a:r>
            <a:endParaRPr lang="en-GB"/>
          </a:p>
          <a:p>
            <a:pPr>
              <a:buFontTx/>
              <a:buChar char="-"/>
            </a:pPr>
            <a:endParaRPr lang="en-GB"/>
          </a:p>
          <a:p>
            <a:pPr marL="0" indent="0">
              <a:buNone/>
            </a:pPr>
            <a:r>
              <a:rPr lang="en-GB"/>
              <a:t>Lots of examples e.g.</a:t>
            </a:r>
          </a:p>
          <a:p>
            <a:pPr>
              <a:buFontTx/>
              <a:buChar char="-"/>
            </a:pPr>
            <a:r>
              <a:rPr lang="en-GB">
                <a:hlinkClick r:id="rId9"/>
              </a:rPr>
              <a:t>https://feweek-co-uk.cdn.ampproject.org/c/s/feweek.co.uk/2021/05/28/colleges-publish-ethnicity-pay-data-in-bid-to-increase-diversity/amp/</a:t>
            </a:r>
            <a:endParaRPr lang="en-GB"/>
          </a:p>
          <a:p>
            <a:pPr marL="0" indent="0">
              <a:buNone/>
            </a:pPr>
            <a:endParaRPr lang="en-GB"/>
          </a:p>
          <a:p>
            <a:pPr>
              <a:buFontTx/>
              <a:buChar char="-"/>
            </a:pPr>
            <a:endParaRPr lang="en-GB"/>
          </a:p>
          <a:p>
            <a:pPr>
              <a:buFontTx/>
              <a:buChar char="-"/>
            </a:pPr>
            <a:endParaRPr lang="en-GB" dirty="0"/>
          </a:p>
        </p:txBody>
      </p:sp>
      <p:pic>
        <p:nvPicPr>
          <p:cNvPr id="6" name="Picture 5">
            <a:extLst>
              <a:ext uri="{FF2B5EF4-FFF2-40B4-BE49-F238E27FC236}">
                <a16:creationId xmlns:a16="http://schemas.microsoft.com/office/drawing/2014/main" id="{039C0534-E6CA-4BE4-88CD-F68FCFD2615E}"/>
              </a:ext>
            </a:extLst>
          </p:cNvPr>
          <p:cNvPicPr>
            <a:picLocks noChangeAspect="1"/>
          </p:cNvPicPr>
          <p:nvPr/>
        </p:nvPicPr>
        <p:blipFill>
          <a:blip r:embed="rId10"/>
          <a:stretch>
            <a:fillRect/>
          </a:stretch>
        </p:blipFill>
        <p:spPr>
          <a:xfrm>
            <a:off x="7929063" y="705282"/>
            <a:ext cx="4153331" cy="2482845"/>
          </a:xfrm>
          <a:prstGeom prst="rect">
            <a:avLst/>
          </a:prstGeom>
        </p:spPr>
      </p:pic>
      <p:pic>
        <p:nvPicPr>
          <p:cNvPr id="8" name="Picture 7">
            <a:extLst>
              <a:ext uri="{FF2B5EF4-FFF2-40B4-BE49-F238E27FC236}">
                <a16:creationId xmlns:a16="http://schemas.microsoft.com/office/drawing/2014/main" id="{67E4CFCF-88D7-4853-84EF-D2C064142068}"/>
              </a:ext>
            </a:extLst>
          </p:cNvPr>
          <p:cNvPicPr>
            <a:picLocks noChangeAspect="1"/>
          </p:cNvPicPr>
          <p:nvPr/>
        </p:nvPicPr>
        <p:blipFill>
          <a:blip r:embed="rId11"/>
          <a:stretch>
            <a:fillRect/>
          </a:stretch>
        </p:blipFill>
        <p:spPr>
          <a:xfrm>
            <a:off x="8455609" y="4293153"/>
            <a:ext cx="3896411" cy="1913754"/>
          </a:xfrm>
          <a:prstGeom prst="rect">
            <a:avLst/>
          </a:prstGeom>
        </p:spPr>
      </p:pic>
    </p:spTree>
    <p:extLst>
      <p:ext uri="{BB962C8B-B14F-4D97-AF65-F5344CB8AC3E}">
        <p14:creationId xmlns:p14="http://schemas.microsoft.com/office/powerpoint/2010/main" val="152938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92779" y="332656"/>
            <a:ext cx="8226425" cy="520700"/>
          </a:xfrm>
        </p:spPr>
        <p:txBody>
          <a:bodyPr>
            <a:normAutofit fontScale="90000"/>
          </a:bodyPr>
          <a:lstStyle/>
          <a:p>
            <a:r>
              <a:rPr lang="en-GB" altLang="en-US" b="1" dirty="0"/>
              <a:t>Thanks!</a:t>
            </a:r>
          </a:p>
        </p:txBody>
      </p:sp>
      <p:sp>
        <p:nvSpPr>
          <p:cNvPr id="41987" name="Rectangle 3"/>
          <p:cNvSpPr>
            <a:spLocks noGrp="1" noChangeArrowheads="1"/>
          </p:cNvSpPr>
          <p:nvPr>
            <p:ph type="body" sz="half" idx="2"/>
          </p:nvPr>
        </p:nvSpPr>
        <p:spPr>
          <a:xfrm>
            <a:off x="5792966" y="624756"/>
            <a:ext cx="6094233" cy="6233244"/>
          </a:xfrm>
        </p:spPr>
        <p:txBody>
          <a:bodyPr>
            <a:normAutofit fontScale="70000" lnSpcReduction="20000"/>
          </a:bodyPr>
          <a:lstStyle/>
          <a:p>
            <a:pPr marL="0" indent="0">
              <a:buNone/>
            </a:pPr>
            <a:r>
              <a:rPr lang="en-GB" sz="2100" dirty="0">
                <a:latin typeface="Calibri" panose="020F0502020204030204" pitchFamily="34" charset="0"/>
                <a:ea typeface="Calibri" panose="020F0502020204030204" pitchFamily="34" charset="0"/>
              </a:rPr>
              <a:t>Duncan is an independent adviser and researcher on reward and equality and a principal associate at IES. He has worked at major HR consultancies and research. institutes including Aon and Willis Towers Watson. He was Deputy CEO at CIPD for 5 years. </a:t>
            </a:r>
          </a:p>
          <a:p>
            <a:pPr marL="0" indent="0">
              <a:buNone/>
            </a:pPr>
            <a:r>
              <a:rPr lang="en-GB" sz="2100" dirty="0">
                <a:latin typeface="Calibri" panose="020F0502020204030204" pitchFamily="34" charset="0"/>
                <a:ea typeface="Calibri" panose="020F0502020204030204" pitchFamily="34" charset="0"/>
              </a:rPr>
              <a:t>Duncan’s clients have included Shell, Novartis and Lloyds Banking Group, the Cabinet Office and NHS Employers, The UN and </a:t>
            </a:r>
            <a:r>
              <a:rPr lang="en-GB" sz="2100" dirty="0" err="1">
                <a:latin typeface="Calibri" panose="020F0502020204030204" pitchFamily="34" charset="0"/>
                <a:ea typeface="Calibri" panose="020F0502020204030204" pitchFamily="34" charset="0"/>
              </a:rPr>
              <a:t>Unicef</a:t>
            </a:r>
            <a:r>
              <a:rPr lang="en-GB" sz="2100" dirty="0">
                <a:latin typeface="Calibri" panose="020F0502020204030204" pitchFamily="34" charset="0"/>
                <a:ea typeface="Calibri" panose="020F0502020204030204" pitchFamily="34" charset="0"/>
              </a:rPr>
              <a:t> UK. </a:t>
            </a:r>
          </a:p>
          <a:p>
            <a:pPr marL="0" indent="0">
              <a:buNone/>
            </a:pPr>
            <a:r>
              <a:rPr lang="en-GB" sz="2100" dirty="0">
                <a:latin typeface="Calibri" panose="020F0502020204030204" pitchFamily="34" charset="0"/>
                <a:ea typeface="Calibri" panose="020F0502020204030204" pitchFamily="34" charset="0"/>
              </a:rPr>
              <a:t>He has advised government on a range of issues including pay determination for doctors and dentists, Armed Forces personnel and the judiciary. He was closely involved in developing the gender pay reporting regulations and also worked on the gender pay gap in medicine review.</a:t>
            </a:r>
            <a:r>
              <a:rPr lang="en-GB" altLang="en-US" sz="2100" dirty="0"/>
              <a:t> </a:t>
            </a:r>
          </a:p>
          <a:p>
            <a:pPr marL="0" indent="0">
              <a:buNone/>
            </a:pPr>
            <a:r>
              <a:rPr lang="en-GB" altLang="en-US" sz="2100" dirty="0"/>
              <a:t>Duncan is a leading commentator on HR and publishes and speaks widely. </a:t>
            </a:r>
            <a:r>
              <a:rPr lang="en-GB" sz="2100" dirty="0">
                <a:latin typeface="Calibri" panose="020F0502020204030204" pitchFamily="34" charset="0"/>
                <a:ea typeface="Calibri" panose="020F0502020204030204" pitchFamily="34" charset="0"/>
              </a:rPr>
              <a:t>He is the joint author with Michael Armstrong of the UK’s best-selling </a:t>
            </a:r>
            <a:r>
              <a:rPr lang="en-GB" sz="2100" i="1" dirty="0">
                <a:latin typeface="Calibri" panose="020F0502020204030204" pitchFamily="34" charset="0"/>
                <a:ea typeface="Calibri" panose="020F0502020204030204" pitchFamily="34" charset="0"/>
              </a:rPr>
              <a:t>Handbook of Reward Management. </a:t>
            </a:r>
            <a:r>
              <a:rPr lang="en-GB" altLang="en-US" sz="2100" i="1" dirty="0"/>
              <a:t>Human Resources </a:t>
            </a:r>
            <a:r>
              <a:rPr lang="en-GB" altLang="en-US" sz="2100" dirty="0"/>
              <a:t>magazine placed him in its listing of the top 5 most influential thinkers in UK HR.</a:t>
            </a:r>
          </a:p>
          <a:p>
            <a:pPr marL="0" indent="0">
              <a:buNone/>
            </a:pPr>
            <a:r>
              <a:rPr lang="en-GB" altLang="en-US" sz="2100" dirty="0"/>
              <a:t>Duncan has an MA from Cambridge University, an MBA from the London Business School, his PhD was in reward strategy and he is a Chartered Companion of the CIPD. He </a:t>
            </a:r>
            <a:r>
              <a:rPr lang="en-GB" altLang="en-US" sz="2100"/>
              <a:t>is a Visiting </a:t>
            </a:r>
            <a:r>
              <a:rPr lang="en-GB" altLang="en-US" sz="2100" dirty="0"/>
              <a:t>Professor at the University of Greenwich.</a:t>
            </a:r>
            <a:r>
              <a:rPr lang="en-GB" sz="2100" dirty="0">
                <a:effectLst/>
                <a:latin typeface="Calibri" panose="020F0502020204030204" pitchFamily="34" charset="0"/>
                <a:ea typeface="Calibri" panose="020F0502020204030204" pitchFamily="34" charset="0"/>
              </a:rPr>
              <a:t>  </a:t>
            </a:r>
            <a:r>
              <a:rPr lang="en-GB" sz="2100" dirty="0">
                <a:latin typeface="Calibri" panose="020F0502020204030204" pitchFamily="34" charset="0"/>
                <a:ea typeface="Calibri" panose="020F0502020204030204" pitchFamily="34" charset="0"/>
              </a:rPr>
              <a:t>He is a  Board trustee at the High Pay Centre, Involvement and Participation Association and Pensions Policy Institute.</a:t>
            </a:r>
          </a:p>
          <a:p>
            <a:pPr marL="0" indent="0">
              <a:buNone/>
            </a:pPr>
            <a:r>
              <a:rPr lang="en-GB" sz="2100" dirty="0">
                <a:effectLst/>
                <a:latin typeface="Calibri" panose="020F0502020204030204" pitchFamily="34" charset="0"/>
                <a:ea typeface="Calibri" panose="020F0502020204030204" pitchFamily="34" charset="0"/>
              </a:rPr>
              <a:t>Email: </a:t>
            </a:r>
            <a:r>
              <a:rPr lang="en-GB" sz="2100" dirty="0">
                <a:effectLst/>
                <a:latin typeface="Calibri" panose="020F0502020204030204" pitchFamily="34" charset="0"/>
                <a:ea typeface="Calibri" panose="020F0502020204030204" pitchFamily="34" charset="0"/>
                <a:hlinkClick r:id="rId2"/>
              </a:rPr>
              <a:t>duncanibrown54@gmail.com</a:t>
            </a:r>
            <a:endParaRPr lang="en-GB" sz="2100" dirty="0">
              <a:effectLst/>
              <a:latin typeface="Calibri" panose="020F0502020204030204" pitchFamily="34" charset="0"/>
              <a:ea typeface="Calibri" panose="020F0502020204030204" pitchFamily="34" charset="0"/>
            </a:endParaRPr>
          </a:p>
          <a:p>
            <a:pPr marL="0" indent="0">
              <a:buNone/>
            </a:pPr>
            <a:r>
              <a:rPr lang="en-GB" sz="2100" dirty="0">
                <a:effectLst/>
                <a:latin typeface="Calibri" panose="020F0502020204030204" pitchFamily="34" charset="0"/>
                <a:ea typeface="Calibri" panose="020F0502020204030204" pitchFamily="34" charset="0"/>
              </a:rPr>
              <a:t>Twitter: </a:t>
            </a:r>
            <a:r>
              <a:rPr lang="en-GB" sz="2100" u="sng" dirty="0">
                <a:solidFill>
                  <a:srgbClr val="0563C1"/>
                </a:solidFill>
                <a:effectLst/>
                <a:latin typeface="Calibri" panose="020F0502020204030204" pitchFamily="34" charset="0"/>
                <a:ea typeface="Calibri" panose="020F0502020204030204" pitchFamily="34" charset="0"/>
                <a:hlinkClick r:id="rId3"/>
              </a:rPr>
              <a:t>https://twitter.com/duncanbHR</a:t>
            </a:r>
            <a:endParaRPr lang="en-GB" sz="2100" dirty="0">
              <a:effectLst/>
              <a:latin typeface="Calibri" panose="020F0502020204030204" pitchFamily="34" charset="0"/>
              <a:ea typeface="Calibri" panose="020F0502020204030204" pitchFamily="34" charset="0"/>
            </a:endParaRPr>
          </a:p>
          <a:p>
            <a:pPr marL="0" indent="0">
              <a:buNone/>
            </a:pPr>
            <a:r>
              <a:rPr lang="en-GB" sz="2100" dirty="0">
                <a:latin typeface="Calibri" panose="020F0502020204030204" pitchFamily="34" charset="0"/>
                <a:ea typeface="Calibri" panose="020F0502020204030204" pitchFamily="34" charset="0"/>
              </a:rPr>
              <a:t>L</a:t>
            </a:r>
            <a:r>
              <a:rPr lang="en-GB" sz="2100" dirty="0">
                <a:effectLst/>
                <a:latin typeface="Calibri" panose="020F0502020204030204" pitchFamily="34" charset="0"/>
                <a:ea typeface="Calibri" panose="020F0502020204030204" pitchFamily="34" charset="0"/>
              </a:rPr>
              <a:t>atest blog: </a:t>
            </a:r>
            <a:r>
              <a:rPr lang="en-GB" sz="2100" u="sng" dirty="0">
                <a:solidFill>
                  <a:srgbClr val="0563C1"/>
                </a:solidFill>
                <a:effectLst/>
                <a:latin typeface="Calibri" panose="020F0502020204030204" pitchFamily="34" charset="0"/>
                <a:ea typeface="Calibri" panose="020F0502020204030204" pitchFamily="34" charset="0"/>
                <a:hlinkClick r:id="rId4"/>
              </a:rPr>
              <a:t>https://www.employment-studies.co.uk/news/combating-inequality-2-budget-and-levelling-levelling-down-and-levelling</a:t>
            </a:r>
            <a:endParaRPr lang="en-GB" sz="2100" dirty="0">
              <a:effectLst/>
              <a:latin typeface="Calibri" panose="020F0502020204030204" pitchFamily="34" charset="0"/>
              <a:ea typeface="Calibri" panose="020F0502020204030204" pitchFamily="34" charset="0"/>
            </a:endParaRPr>
          </a:p>
          <a:p>
            <a:pPr marL="0" indent="0">
              <a:buNone/>
            </a:pPr>
            <a:r>
              <a:rPr lang="en-GB" sz="2100" dirty="0">
                <a:solidFill>
                  <a:srgbClr val="000000"/>
                </a:solidFill>
                <a:latin typeface="Calibri" panose="020F0502020204030204" pitchFamily="34" charset="0"/>
                <a:ea typeface="Calibri" panose="020F0502020204030204" pitchFamily="34" charset="0"/>
              </a:rPr>
              <a:t>L</a:t>
            </a:r>
            <a:r>
              <a:rPr lang="en-GB" sz="2100" dirty="0">
                <a:solidFill>
                  <a:srgbClr val="000000"/>
                </a:solidFill>
                <a:effectLst/>
                <a:latin typeface="Calibri" panose="020F0502020204030204" pitchFamily="34" charset="0"/>
                <a:ea typeface="Calibri" panose="020F0502020204030204" pitchFamily="34" charset="0"/>
              </a:rPr>
              <a:t>atest article: </a:t>
            </a:r>
            <a:r>
              <a:rPr lang="en-GB" sz="2100" u="sng" dirty="0">
                <a:solidFill>
                  <a:srgbClr val="0563C1"/>
                </a:solidFill>
                <a:effectLst/>
                <a:latin typeface="Calibri" panose="020F0502020204030204" pitchFamily="34" charset="0"/>
                <a:ea typeface="Calibri" panose="020F0502020204030204" pitchFamily="34" charset="0"/>
                <a:hlinkClick r:id="rId5"/>
              </a:rPr>
              <a:t>https://www.linkedin.com/pulse/never-againso-what-could-new-normal-look-like-reward-employment/</a:t>
            </a:r>
            <a:endParaRPr lang="en-GB" sz="2100" dirty="0">
              <a:effectLst/>
              <a:latin typeface="Calibri" panose="020F0502020204030204" pitchFamily="34" charset="0"/>
              <a:ea typeface="Calibri" panose="020F0502020204030204" pitchFamily="34" charset="0"/>
            </a:endParaRPr>
          </a:p>
          <a:p>
            <a:pPr marL="0" indent="0">
              <a:buNone/>
            </a:pPr>
            <a:r>
              <a:rPr lang="en-GB" sz="2100" dirty="0">
                <a:solidFill>
                  <a:srgbClr val="000000"/>
                </a:solidFill>
                <a:latin typeface="Calibri" panose="020F0502020204030204" pitchFamily="34" charset="0"/>
                <a:ea typeface="Calibri" panose="020F0502020204030204" pitchFamily="34" charset="0"/>
              </a:rPr>
              <a:t>L</a:t>
            </a:r>
            <a:r>
              <a:rPr lang="en-GB" sz="2100" dirty="0">
                <a:solidFill>
                  <a:srgbClr val="000000"/>
                </a:solidFill>
                <a:effectLst/>
                <a:latin typeface="Calibri" panose="020F0502020204030204" pitchFamily="34" charset="0"/>
                <a:ea typeface="Calibri" panose="020F0502020204030204" pitchFamily="34" charset="0"/>
              </a:rPr>
              <a:t>atest presentation: </a:t>
            </a:r>
            <a:r>
              <a:rPr lang="en-GB" sz="2100" u="sng" dirty="0">
                <a:solidFill>
                  <a:srgbClr val="0563C1"/>
                </a:solidFill>
                <a:effectLst/>
                <a:latin typeface="Calibri" panose="020F0502020204030204" pitchFamily="34" charset="0"/>
                <a:ea typeface="Calibri" panose="020F0502020204030204" pitchFamily="34" charset="0"/>
                <a:hlinkClick r:id="rId6"/>
              </a:rPr>
              <a:t>https://www.youtube.com/watch?v=74cimmL-iaI&amp;feature=youtu.be</a:t>
            </a:r>
            <a:endParaRPr lang="en-GB" sz="2100" dirty="0">
              <a:effectLst/>
              <a:latin typeface="Calibri" panose="020F0502020204030204" pitchFamily="34" charset="0"/>
              <a:ea typeface="Calibri" panose="020F0502020204030204" pitchFamily="34" charset="0"/>
            </a:endParaRPr>
          </a:p>
          <a:p>
            <a:pPr marL="0" indent="0">
              <a:buNone/>
            </a:pPr>
            <a:r>
              <a:rPr lang="en-GB" sz="2100" dirty="0">
                <a:latin typeface="Calibri" panose="020F0502020204030204" pitchFamily="34" charset="0"/>
                <a:ea typeface="Calibri" panose="020F0502020204030204" pitchFamily="34" charset="0"/>
              </a:rPr>
              <a:t>Re</a:t>
            </a:r>
            <a:r>
              <a:rPr lang="en-GB" sz="2100" dirty="0">
                <a:effectLst/>
                <a:latin typeface="Calibri" panose="020F0502020204030204" pitchFamily="34" charset="0"/>
                <a:ea typeface="Calibri" panose="020F0502020204030204" pitchFamily="34" charset="0"/>
              </a:rPr>
              <a:t>cent book: </a:t>
            </a:r>
            <a:r>
              <a:rPr lang="en-GB" sz="2100" u="sng" dirty="0">
                <a:solidFill>
                  <a:srgbClr val="0563C1"/>
                </a:solidFill>
                <a:effectLst/>
                <a:latin typeface="Calibri" panose="020F0502020204030204" pitchFamily="34" charset="0"/>
                <a:ea typeface="Calibri" panose="020F0502020204030204" pitchFamily="34" charset="0"/>
                <a:hlinkClick r:id="rId7"/>
              </a:rPr>
              <a:t>https://www.koganpage.com/product/armstrong-s-handbook-of-reward-management-practice-9780749484361</a:t>
            </a:r>
            <a:endParaRPr lang="en-GB" sz="2100" dirty="0">
              <a:effectLst/>
              <a:latin typeface="Calibri" panose="020F0502020204030204" pitchFamily="34" charset="0"/>
              <a:ea typeface="Calibri" panose="020F0502020204030204" pitchFamily="34" charset="0"/>
            </a:endParaRPr>
          </a:p>
        </p:txBody>
      </p:sp>
      <p:pic>
        <p:nvPicPr>
          <p:cNvPr id="5" name="Online Image Placeholder 4" descr="A person wearing a suit and tie standing in front of a building&#10;&#10;Description automatically generated">
            <a:extLst>
              <a:ext uri="{FF2B5EF4-FFF2-40B4-BE49-F238E27FC236}">
                <a16:creationId xmlns:a16="http://schemas.microsoft.com/office/drawing/2014/main" id="{DF3FC533-4086-44DC-81D6-4690BAC5F17D}"/>
              </a:ext>
            </a:extLst>
          </p:cNvPr>
          <p:cNvPicPr>
            <a:picLocks noGrp="1" noChangeAspect="1"/>
          </p:cNvPicPr>
          <p:nvPr>
            <p:ph type="clipArt" sz="half" idx="1"/>
          </p:nvPr>
        </p:nvPicPr>
        <p:blipFill>
          <a:blip r:embed="rId8">
            <a:extLst>
              <a:ext uri="{28A0092B-C50C-407E-A947-70E740481C1C}">
                <a14:useLocalDpi xmlns:a14="http://schemas.microsoft.com/office/drawing/2010/main" val="0"/>
              </a:ext>
            </a:extLst>
          </a:blip>
          <a:stretch>
            <a:fillRect/>
          </a:stretch>
        </p:blipFill>
        <p:spPr>
          <a:xfrm>
            <a:off x="1321840" y="1003004"/>
            <a:ext cx="3840480" cy="5120640"/>
          </a:xfrm>
        </p:spPr>
      </p:pic>
      <p:pic>
        <p:nvPicPr>
          <p:cNvPr id="10" name="Picture 2">
            <a:extLst>
              <a:ext uri="{FF2B5EF4-FFF2-40B4-BE49-F238E27FC236}">
                <a16:creationId xmlns:a16="http://schemas.microsoft.com/office/drawing/2014/main" id="{961628BB-0DAC-4BE2-A4FB-6FDB1F2A7E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46" y="4804580"/>
            <a:ext cx="2643681" cy="146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87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D6B5-8B4E-442A-8FED-BCAB38B402CE}"/>
              </a:ext>
            </a:extLst>
          </p:cNvPr>
          <p:cNvSpPr>
            <a:spLocks noGrp="1"/>
          </p:cNvSpPr>
          <p:nvPr>
            <p:ph type="title"/>
          </p:nvPr>
        </p:nvSpPr>
        <p:spPr/>
        <p:txBody>
          <a:bodyPr/>
          <a:lstStyle/>
          <a:p>
            <a:r>
              <a:rPr lang="en-GB" b="1" dirty="0"/>
              <a:t>This has become something of a politicised and contentious area</a:t>
            </a:r>
          </a:p>
        </p:txBody>
      </p:sp>
      <p:sp>
        <p:nvSpPr>
          <p:cNvPr id="3" name="Content Placeholder 2">
            <a:extLst>
              <a:ext uri="{FF2B5EF4-FFF2-40B4-BE49-F238E27FC236}">
                <a16:creationId xmlns:a16="http://schemas.microsoft.com/office/drawing/2014/main" id="{427B2B60-2ED7-4D96-8045-2D0018EB8522}"/>
              </a:ext>
            </a:extLst>
          </p:cNvPr>
          <p:cNvSpPr>
            <a:spLocks noGrp="1"/>
          </p:cNvSpPr>
          <p:nvPr>
            <p:ph idx="1"/>
          </p:nvPr>
        </p:nvSpPr>
        <p:spPr/>
        <p:txBody>
          <a:bodyPr/>
          <a:lstStyle/>
          <a:p>
            <a:r>
              <a:rPr lang="en-GB" dirty="0"/>
              <a:t>Who do you believe?</a:t>
            </a:r>
          </a:p>
        </p:txBody>
      </p:sp>
      <p:pic>
        <p:nvPicPr>
          <p:cNvPr id="6" name="Picture 5">
            <a:extLst>
              <a:ext uri="{FF2B5EF4-FFF2-40B4-BE49-F238E27FC236}">
                <a16:creationId xmlns:a16="http://schemas.microsoft.com/office/drawing/2014/main" id="{53368AFA-F3A9-4E7B-A25B-0CEB7D72D9FB}"/>
              </a:ext>
            </a:extLst>
          </p:cNvPr>
          <p:cNvPicPr>
            <a:picLocks noChangeAspect="1"/>
          </p:cNvPicPr>
          <p:nvPr/>
        </p:nvPicPr>
        <p:blipFill>
          <a:blip r:embed="rId2"/>
          <a:stretch>
            <a:fillRect/>
          </a:stretch>
        </p:blipFill>
        <p:spPr>
          <a:xfrm>
            <a:off x="6716142" y="1771466"/>
            <a:ext cx="4037214" cy="4345687"/>
          </a:xfrm>
          <a:prstGeom prst="rect">
            <a:avLst/>
          </a:prstGeom>
        </p:spPr>
      </p:pic>
      <p:sp>
        <p:nvSpPr>
          <p:cNvPr id="7" name="TextBox 6">
            <a:extLst>
              <a:ext uri="{FF2B5EF4-FFF2-40B4-BE49-F238E27FC236}">
                <a16:creationId xmlns:a16="http://schemas.microsoft.com/office/drawing/2014/main" id="{A6FCB4BE-04B5-458E-9FB7-08D3AA25AD7C}"/>
              </a:ext>
            </a:extLst>
          </p:cNvPr>
          <p:cNvSpPr txBox="1"/>
          <p:nvPr/>
        </p:nvSpPr>
        <p:spPr>
          <a:xfrm>
            <a:off x="1223245" y="2707895"/>
            <a:ext cx="4389056" cy="3139321"/>
          </a:xfrm>
          <a:prstGeom prst="rect">
            <a:avLst/>
          </a:prstGeom>
          <a:noFill/>
        </p:spPr>
        <p:txBody>
          <a:bodyPr wrap="square">
            <a:spAutoFit/>
          </a:bodyPr>
          <a:lstStyle/>
          <a:p>
            <a:r>
              <a:rPr lang="en-US" dirty="0"/>
              <a:t>Ethnic minorities are also now well represented in the highest social class and ethnic minority students represented nearly a quarter of those from the UK offered a place at Oxford</a:t>
            </a:r>
          </a:p>
          <a:p>
            <a:r>
              <a:rPr lang="en-US" dirty="0"/>
              <a:t>.. in addition, our enquiries have also underlined to us that the roots of advantage and disadvantage for different groups are complex, and often as much to do with social class, ‘family’ culture and geography as ethnicity</a:t>
            </a:r>
            <a:endParaRPr lang="en-GB" dirty="0"/>
          </a:p>
        </p:txBody>
      </p:sp>
    </p:spTree>
    <p:extLst>
      <p:ext uri="{BB962C8B-B14F-4D97-AF65-F5344CB8AC3E}">
        <p14:creationId xmlns:p14="http://schemas.microsoft.com/office/powerpoint/2010/main" val="416518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CD70-5EE8-4199-846C-0F6CAF9F8DF7}"/>
              </a:ext>
            </a:extLst>
          </p:cNvPr>
          <p:cNvSpPr>
            <a:spLocks noGrp="1"/>
          </p:cNvSpPr>
          <p:nvPr>
            <p:ph type="title"/>
          </p:nvPr>
        </p:nvSpPr>
        <p:spPr/>
        <p:txBody>
          <a:bodyPr/>
          <a:lstStyle/>
          <a:p>
            <a:r>
              <a:rPr lang="en-GB" b="1" dirty="0"/>
              <a:t>…0r ?</a:t>
            </a:r>
          </a:p>
        </p:txBody>
      </p:sp>
      <p:sp>
        <p:nvSpPr>
          <p:cNvPr id="7" name="TextBox 6">
            <a:extLst>
              <a:ext uri="{FF2B5EF4-FFF2-40B4-BE49-F238E27FC236}">
                <a16:creationId xmlns:a16="http://schemas.microsoft.com/office/drawing/2014/main" id="{DB50CFF9-FD0E-4A8A-85DE-E054E030BB11}"/>
              </a:ext>
            </a:extLst>
          </p:cNvPr>
          <p:cNvSpPr txBox="1"/>
          <p:nvPr/>
        </p:nvSpPr>
        <p:spPr>
          <a:xfrm>
            <a:off x="908122" y="1531898"/>
            <a:ext cx="6096000" cy="1200329"/>
          </a:xfrm>
          <a:prstGeom prst="rect">
            <a:avLst/>
          </a:prstGeom>
          <a:noFill/>
        </p:spPr>
        <p:txBody>
          <a:bodyPr wrap="square">
            <a:spAutoFit/>
          </a:bodyPr>
          <a:lstStyle/>
          <a:p>
            <a:r>
              <a:rPr lang="en-GB" sz="1800" dirty="0">
                <a:solidFill>
                  <a:srgbClr val="222222"/>
                </a:solidFill>
                <a:effectLst/>
                <a:latin typeface="Times New Roman" panose="02020603050405020304" pitchFamily="18" charset="0"/>
                <a:ea typeface="Calibri" panose="020F0502020204030204" pitchFamily="34" charset="0"/>
              </a:rPr>
              <a:t>Black women junior surgeons were 42 percentage points less likely to be promoted than white men, while women of Indian and Pakistani ethnicity were 28 percentage points less likely to be promoted.</a:t>
            </a:r>
            <a:endParaRPr lang="en-GB" dirty="0"/>
          </a:p>
        </p:txBody>
      </p:sp>
      <p:sp>
        <p:nvSpPr>
          <p:cNvPr id="4" name="Content Placeholder 3">
            <a:extLst>
              <a:ext uri="{FF2B5EF4-FFF2-40B4-BE49-F238E27FC236}">
                <a16:creationId xmlns:a16="http://schemas.microsoft.com/office/drawing/2014/main" id="{2FEDFF27-1AFC-44F6-8556-D3EF259CA0D5}"/>
              </a:ext>
            </a:extLst>
          </p:cNvPr>
          <p:cNvSpPr>
            <a:spLocks noGrp="1"/>
          </p:cNvSpPr>
          <p:nvPr>
            <p:ph idx="1"/>
          </p:nvPr>
        </p:nvSpPr>
        <p:spPr/>
        <p:txBody>
          <a:bodyPr/>
          <a:lstStyle/>
          <a:p>
            <a:pPr marL="0" indent="0">
              <a:buNone/>
            </a:pPr>
            <a:r>
              <a:rPr lang="en-GB" dirty="0"/>
              <a:t> </a:t>
            </a:r>
          </a:p>
        </p:txBody>
      </p:sp>
      <p:pic>
        <p:nvPicPr>
          <p:cNvPr id="12" name="Picture 11">
            <a:extLst>
              <a:ext uri="{FF2B5EF4-FFF2-40B4-BE49-F238E27FC236}">
                <a16:creationId xmlns:a16="http://schemas.microsoft.com/office/drawing/2014/main" id="{F9063D2B-CD6E-434A-B993-B5E5E45C2EDD}"/>
              </a:ext>
            </a:extLst>
          </p:cNvPr>
          <p:cNvPicPr>
            <a:picLocks noChangeAspect="1"/>
          </p:cNvPicPr>
          <p:nvPr/>
        </p:nvPicPr>
        <p:blipFill>
          <a:blip r:embed="rId2"/>
          <a:stretch>
            <a:fillRect/>
          </a:stretch>
        </p:blipFill>
        <p:spPr>
          <a:xfrm>
            <a:off x="5896407" y="3337089"/>
            <a:ext cx="6002954" cy="2974811"/>
          </a:xfrm>
          <a:prstGeom prst="rect">
            <a:avLst/>
          </a:prstGeom>
        </p:spPr>
      </p:pic>
      <p:sp>
        <p:nvSpPr>
          <p:cNvPr id="3" name="TextBox 2">
            <a:extLst>
              <a:ext uri="{FF2B5EF4-FFF2-40B4-BE49-F238E27FC236}">
                <a16:creationId xmlns:a16="http://schemas.microsoft.com/office/drawing/2014/main" id="{FEFFCBD3-F4B9-4D5D-AE6F-9AB587FA5606}"/>
              </a:ext>
            </a:extLst>
          </p:cNvPr>
          <p:cNvSpPr txBox="1"/>
          <p:nvPr/>
        </p:nvSpPr>
        <p:spPr>
          <a:xfrm>
            <a:off x="5873260" y="5161084"/>
            <a:ext cx="6096000" cy="677008"/>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20182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DB98-7949-4CB6-A328-9669F73CB9ED}"/>
              </a:ext>
            </a:extLst>
          </p:cNvPr>
          <p:cNvSpPr>
            <a:spLocks noGrp="1"/>
          </p:cNvSpPr>
          <p:nvPr>
            <p:ph type="title"/>
          </p:nvPr>
        </p:nvSpPr>
        <p:spPr/>
        <p:txBody>
          <a:bodyPr/>
          <a:lstStyle/>
          <a:p>
            <a:r>
              <a:rPr lang="en-GB" dirty="0"/>
              <a:t>.. </a:t>
            </a:r>
            <a:r>
              <a:rPr lang="en-GB" b="1" dirty="0"/>
              <a:t>Or perhaps?</a:t>
            </a:r>
          </a:p>
        </p:txBody>
      </p:sp>
      <p:pic>
        <p:nvPicPr>
          <p:cNvPr id="5" name="Content Placeholder 4">
            <a:extLst>
              <a:ext uri="{FF2B5EF4-FFF2-40B4-BE49-F238E27FC236}">
                <a16:creationId xmlns:a16="http://schemas.microsoft.com/office/drawing/2014/main" id="{9B5D22BC-B9B2-4C9F-9C8C-564D9C1BE7E9}"/>
              </a:ext>
            </a:extLst>
          </p:cNvPr>
          <p:cNvPicPr>
            <a:picLocks noGrp="1" noChangeAspect="1"/>
          </p:cNvPicPr>
          <p:nvPr>
            <p:ph idx="1"/>
          </p:nvPr>
        </p:nvPicPr>
        <p:blipFill>
          <a:blip r:embed="rId2"/>
          <a:stretch>
            <a:fillRect/>
          </a:stretch>
        </p:blipFill>
        <p:spPr>
          <a:xfrm>
            <a:off x="824428" y="2005768"/>
            <a:ext cx="3698037" cy="4351338"/>
          </a:xfrm>
        </p:spPr>
      </p:pic>
      <p:pic>
        <p:nvPicPr>
          <p:cNvPr id="7" name="Picture 6">
            <a:extLst>
              <a:ext uri="{FF2B5EF4-FFF2-40B4-BE49-F238E27FC236}">
                <a16:creationId xmlns:a16="http://schemas.microsoft.com/office/drawing/2014/main" id="{EC1B13D1-D9DA-4BE6-BEF4-D4C5610EDF41}"/>
              </a:ext>
            </a:extLst>
          </p:cNvPr>
          <p:cNvPicPr>
            <a:picLocks noChangeAspect="1"/>
          </p:cNvPicPr>
          <p:nvPr/>
        </p:nvPicPr>
        <p:blipFill>
          <a:blip r:embed="rId3"/>
          <a:stretch>
            <a:fillRect/>
          </a:stretch>
        </p:blipFill>
        <p:spPr>
          <a:xfrm>
            <a:off x="947571" y="3247902"/>
            <a:ext cx="6599904" cy="3424283"/>
          </a:xfrm>
          <a:prstGeom prst="rect">
            <a:avLst/>
          </a:prstGeom>
        </p:spPr>
      </p:pic>
      <p:pic>
        <p:nvPicPr>
          <p:cNvPr id="11" name="Picture 10">
            <a:extLst>
              <a:ext uri="{FF2B5EF4-FFF2-40B4-BE49-F238E27FC236}">
                <a16:creationId xmlns:a16="http://schemas.microsoft.com/office/drawing/2014/main" id="{CE7CE6F3-8273-4899-84AD-9C9A4B657F4E}"/>
              </a:ext>
            </a:extLst>
          </p:cNvPr>
          <p:cNvPicPr>
            <a:picLocks noChangeAspect="1"/>
          </p:cNvPicPr>
          <p:nvPr/>
        </p:nvPicPr>
        <p:blipFill>
          <a:blip r:embed="rId4"/>
          <a:stretch>
            <a:fillRect/>
          </a:stretch>
        </p:blipFill>
        <p:spPr>
          <a:xfrm>
            <a:off x="7311244" y="128947"/>
            <a:ext cx="4880756" cy="3753643"/>
          </a:xfrm>
          <a:prstGeom prst="rect">
            <a:avLst/>
          </a:prstGeom>
        </p:spPr>
      </p:pic>
    </p:spTree>
    <p:extLst>
      <p:ext uri="{BB962C8B-B14F-4D97-AF65-F5344CB8AC3E}">
        <p14:creationId xmlns:p14="http://schemas.microsoft.com/office/powerpoint/2010/main" val="136966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0">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52866-0709-46FE-9753-D45DE3B4A5D2}"/>
              </a:ext>
            </a:extLst>
          </p:cNvPr>
          <p:cNvSpPr>
            <a:spLocks noGrp="1"/>
          </p:cNvSpPr>
          <p:nvPr>
            <p:ph type="title"/>
          </p:nvPr>
        </p:nvSpPr>
        <p:spPr>
          <a:xfrm>
            <a:off x="1417681" y="96241"/>
            <a:ext cx="7842885" cy="1668424"/>
          </a:xfrm>
        </p:spPr>
        <p:txBody>
          <a:bodyPr anchor="b">
            <a:normAutofit/>
          </a:bodyPr>
          <a:lstStyle/>
          <a:p>
            <a:r>
              <a:rPr lang="en-GB" sz="3700" b="1" dirty="0"/>
              <a:t>Why is it important, why should I do it?</a:t>
            </a:r>
            <a:br>
              <a:rPr lang="en-GB" sz="3700" dirty="0"/>
            </a:br>
            <a:endParaRPr lang="en-GB" sz="3700" dirty="0"/>
          </a:p>
        </p:txBody>
      </p:sp>
      <p:sp>
        <p:nvSpPr>
          <p:cNvPr id="3" name="Content Placeholder 2">
            <a:extLst>
              <a:ext uri="{FF2B5EF4-FFF2-40B4-BE49-F238E27FC236}">
                <a16:creationId xmlns:a16="http://schemas.microsoft.com/office/drawing/2014/main" id="{88A83096-10F1-4156-893B-EE1D6A4A47EC}"/>
              </a:ext>
            </a:extLst>
          </p:cNvPr>
          <p:cNvSpPr>
            <a:spLocks noGrp="1"/>
          </p:cNvSpPr>
          <p:nvPr>
            <p:ph idx="1"/>
          </p:nvPr>
        </p:nvSpPr>
        <p:spPr>
          <a:xfrm>
            <a:off x="1152048" y="2122236"/>
            <a:ext cx="6240345" cy="3425709"/>
          </a:xfrm>
        </p:spPr>
        <p:txBody>
          <a:bodyPr>
            <a:normAutofit/>
          </a:bodyPr>
          <a:lstStyle/>
          <a:p>
            <a:r>
              <a:rPr lang="en-GB" sz="2000" dirty="0"/>
              <a:t>Shocking levels of racial inequality</a:t>
            </a:r>
          </a:p>
          <a:p>
            <a:r>
              <a:rPr lang="en-GB" sz="2000" dirty="0"/>
              <a:t>Revealed and deepened by Covid-19…</a:t>
            </a:r>
          </a:p>
          <a:p>
            <a:r>
              <a:rPr lang="en-GB" sz="2000" dirty="0"/>
              <a:t>Driving social movements &amp; change - Black Lives Matter</a:t>
            </a:r>
          </a:p>
          <a:p>
            <a:r>
              <a:rPr lang="en-GB" sz="2000" dirty="0"/>
              <a:t>Addressing the HR ‘say/do’, ‘rhetoric/reality’, policy/practice gap</a:t>
            </a:r>
          </a:p>
          <a:p>
            <a:r>
              <a:rPr lang="en-GB" sz="2000" dirty="0"/>
              <a:t>Strong moral, economic, business case</a:t>
            </a:r>
          </a:p>
          <a:p>
            <a:r>
              <a:rPr lang="en-GB" sz="2400" dirty="0"/>
              <a:t>Its bloody unfair!</a:t>
            </a:r>
          </a:p>
        </p:txBody>
      </p:sp>
      <p:sp>
        <p:nvSpPr>
          <p:cNvPr id="30" name="Rectangle 12">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4">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935D34-3332-4D89-B1AE-77643648E591}"/>
              </a:ext>
            </a:extLst>
          </p:cNvPr>
          <p:cNvSpPr txBox="1"/>
          <p:nvPr/>
        </p:nvSpPr>
        <p:spPr>
          <a:xfrm>
            <a:off x="5339124" y="5374013"/>
            <a:ext cx="6240345" cy="923330"/>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 ‘Most of the minority ethnic groups analysed continue to earn less than White British employees in 2019’, (ONS, 2020) </a:t>
            </a:r>
          </a:p>
          <a:p>
            <a:r>
              <a:rPr lang="en-GB" dirty="0">
                <a:latin typeface="Calibri" panose="020F0502020204030204" pitchFamily="34" charset="0"/>
                <a:cs typeface="Times New Roman" panose="02020603050405020304" pitchFamily="18" charset="0"/>
              </a:rPr>
              <a:t>- ‘A £3.2 billion pay penalty’ TUC</a:t>
            </a:r>
            <a:endParaRPr lang="en-GB" dirty="0"/>
          </a:p>
        </p:txBody>
      </p:sp>
    </p:spTree>
    <p:extLst>
      <p:ext uri="{BB962C8B-B14F-4D97-AF65-F5344CB8AC3E}">
        <p14:creationId xmlns:p14="http://schemas.microsoft.com/office/powerpoint/2010/main" val="23189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DF66-838F-49C9-83B3-694A64949E17}"/>
              </a:ext>
            </a:extLst>
          </p:cNvPr>
          <p:cNvSpPr>
            <a:spLocks noGrp="1"/>
          </p:cNvSpPr>
          <p:nvPr>
            <p:ph type="title"/>
          </p:nvPr>
        </p:nvSpPr>
        <p:spPr/>
        <p:txBody>
          <a:bodyPr/>
          <a:lstStyle/>
          <a:p>
            <a:r>
              <a:rPr lang="en-GB" b="1"/>
              <a:t>Why?</a:t>
            </a:r>
            <a:endParaRPr lang="en-GB" b="1" dirty="0"/>
          </a:p>
        </p:txBody>
      </p:sp>
      <p:sp>
        <p:nvSpPr>
          <p:cNvPr id="3" name="Content Placeholder 2">
            <a:extLst>
              <a:ext uri="{FF2B5EF4-FFF2-40B4-BE49-F238E27FC236}">
                <a16:creationId xmlns:a16="http://schemas.microsoft.com/office/drawing/2014/main" id="{3349709A-C551-45E1-B5D8-986D6A8EF06B}"/>
              </a:ext>
            </a:extLst>
          </p:cNvPr>
          <p:cNvSpPr>
            <a:spLocks noGrp="1"/>
          </p:cNvSpPr>
          <p:nvPr>
            <p:ph idx="1"/>
          </p:nvPr>
        </p:nvSpPr>
        <p:spPr>
          <a:xfrm>
            <a:off x="547933" y="1422660"/>
            <a:ext cx="9868685" cy="4883517"/>
          </a:xfrm>
        </p:spPr>
        <p:txBody>
          <a:bodyPr>
            <a:normAutofit fontScale="70000" lnSpcReduction="20000"/>
          </a:bodyPr>
          <a:lstStyle/>
          <a:p>
            <a:r>
              <a:rPr lang="en-GB" sz="2900" dirty="0">
                <a:cs typeface="Arial" panose="020B0604020202020204" pitchFamily="34" charset="0"/>
              </a:rPr>
              <a:t>Shocking levels of racial inequality </a:t>
            </a:r>
          </a:p>
          <a:p>
            <a:pPr>
              <a:buFontTx/>
              <a:buChar char="-"/>
            </a:pPr>
            <a:r>
              <a:rPr lang="en-GB" sz="2900" dirty="0">
                <a:cs typeface="Arial" panose="020B0604020202020204" pitchFamily="34" charset="0"/>
              </a:rPr>
              <a:t>Existing pay and wealth gaps</a:t>
            </a:r>
          </a:p>
          <a:p>
            <a:pPr>
              <a:buFontTx/>
              <a:buChar char="-"/>
            </a:pPr>
            <a:r>
              <a:rPr lang="en-US" sz="2900" dirty="0">
                <a:cs typeface="Arial" panose="020B0604020202020204" pitchFamily="34" charset="0"/>
              </a:rPr>
              <a:t>‘There is a wealth of evidence that UK society is unequal in terms of the educational outcomes, career opportunities and pay for people from different ethnic groups’. CIPD </a:t>
            </a:r>
            <a:r>
              <a:rPr lang="en-US" sz="2900" i="1" dirty="0">
                <a:cs typeface="Arial" panose="020B0604020202020204" pitchFamily="34" charset="0"/>
              </a:rPr>
              <a:t>Race Inclusion Guide</a:t>
            </a:r>
            <a:endParaRPr lang="en-GB" sz="2900" i="1" dirty="0">
              <a:cs typeface="Arial" panose="020B0604020202020204" pitchFamily="34" charset="0"/>
            </a:endParaRPr>
          </a:p>
          <a:p>
            <a:r>
              <a:rPr lang="en-GB" sz="2900" dirty="0">
                <a:cs typeface="Arial" panose="020B0604020202020204" pitchFamily="34" charset="0"/>
              </a:rPr>
              <a:t>Revealed and deepened by Covid-19…</a:t>
            </a:r>
          </a:p>
          <a:p>
            <a:pPr>
              <a:buFontTx/>
              <a:buChar char="-"/>
            </a:pPr>
            <a:r>
              <a:rPr lang="en-GB" sz="2900" dirty="0">
                <a:ea typeface="Calibri" panose="020F0502020204030204" pitchFamily="34" charset="0"/>
                <a:cs typeface="Arial" panose="020B0604020202020204" pitchFamily="34" charset="0"/>
              </a:rPr>
              <a:t>‘T</a:t>
            </a:r>
            <a:r>
              <a:rPr lang="en-GB" sz="2900" dirty="0">
                <a:effectLst/>
                <a:ea typeface="Calibri" panose="020F0502020204030204" pitchFamily="34" charset="0"/>
                <a:cs typeface="Arial" panose="020B0604020202020204" pitchFamily="34" charset="0"/>
              </a:rPr>
              <a:t>he pandemic </a:t>
            </a:r>
            <a:r>
              <a:rPr lang="en-GB" sz="2900" dirty="0">
                <a:ea typeface="Calibri" panose="020F0502020204030204" pitchFamily="34" charset="0"/>
                <a:cs typeface="Arial" panose="020B0604020202020204" pitchFamily="34" charset="0"/>
              </a:rPr>
              <a:t>has </a:t>
            </a:r>
            <a:r>
              <a:rPr lang="en-GB" sz="2900" dirty="0">
                <a:effectLst/>
                <a:ea typeface="Calibri" panose="020F0502020204030204" pitchFamily="34" charset="0"/>
                <a:cs typeface="Arial" panose="020B0604020202020204" pitchFamily="34" charset="0"/>
              </a:rPr>
              <a:t>shone a spotlight on the racism faced by BME workers around the country’ TUC. </a:t>
            </a:r>
          </a:p>
          <a:p>
            <a:pPr>
              <a:buFontTx/>
              <a:buChar char="-"/>
            </a:pPr>
            <a:r>
              <a:rPr lang="en-GB" sz="2900" dirty="0">
                <a:solidFill>
                  <a:srgbClr val="333333"/>
                </a:solidFill>
                <a:cs typeface="Arial" panose="020B0604020202020204" pitchFamily="34" charset="0"/>
                <a:hlinkClick r:id="rId2"/>
              </a:rPr>
              <a:t>IES analysis</a:t>
            </a:r>
            <a:r>
              <a:rPr lang="en-GB" sz="2900" dirty="0">
                <a:solidFill>
                  <a:srgbClr val="333333"/>
                </a:solidFill>
                <a:cs typeface="Arial" panose="020B0604020202020204" pitchFamily="34" charset="0"/>
              </a:rPr>
              <a:t>: ‘low-income workers are bearing the brunt of the pandemic… more likely to be women, lone parents, from ethnic minority groups…no qualifications’</a:t>
            </a:r>
          </a:p>
          <a:p>
            <a:pPr>
              <a:buFontTx/>
              <a:buChar char="-"/>
            </a:pPr>
            <a:r>
              <a:rPr lang="en-GB" sz="2900" dirty="0">
                <a:cs typeface="Arial" panose="020B0604020202020204" pitchFamily="34" charset="0"/>
              </a:rPr>
              <a:t>Ethnic minorities generally over-represented in low-paid occupations - care, sales, catering, hairdressing, textiles and clothing manufacturers. </a:t>
            </a:r>
          </a:p>
          <a:p>
            <a:pPr>
              <a:buFontTx/>
              <a:buChar char="-"/>
            </a:pPr>
            <a:r>
              <a:rPr lang="en-GB" sz="2900" dirty="0">
                <a:solidFill>
                  <a:srgbClr val="333333"/>
                </a:solidFill>
                <a:cs typeface="Arial" panose="020B0604020202020204" pitchFamily="34" charset="0"/>
              </a:rPr>
              <a:t>Commons WEC ‘disproportionately badly affected’. Risk of death for black men from Covid x2 white, higher unemployment, refused a pay increase/promotion, etc</a:t>
            </a:r>
          </a:p>
          <a:p>
            <a:pPr>
              <a:buFontTx/>
              <a:buChar char="-"/>
            </a:pPr>
            <a:r>
              <a:rPr lang="en-GB" sz="2900" dirty="0">
                <a:solidFill>
                  <a:srgbClr val="333333"/>
                </a:solidFill>
                <a:cs typeface="Arial" panose="020B0604020202020204" pitchFamily="34" charset="0"/>
              </a:rPr>
              <a:t>Sir Michael Marmot (Dec 2020) ‘Inequalities in health and the social conditions that lead to ill health have been amplified by the pandemic…      the normal in February 2020 is not acceptable moving forward’</a:t>
            </a:r>
            <a:endParaRPr lang="en-GB" sz="2900" dirty="0">
              <a:cs typeface="Arial" panose="020B0604020202020204" pitchFamily="34" charset="0"/>
            </a:endParaRPr>
          </a:p>
          <a:p>
            <a:endParaRPr lang="en-GB" dirty="0"/>
          </a:p>
        </p:txBody>
      </p:sp>
    </p:spTree>
    <p:extLst>
      <p:ext uri="{BB962C8B-B14F-4D97-AF65-F5344CB8AC3E}">
        <p14:creationId xmlns:p14="http://schemas.microsoft.com/office/powerpoint/2010/main" val="29116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31FB-74D6-4F1A-A7B5-D6BCAB912660}"/>
              </a:ext>
            </a:extLst>
          </p:cNvPr>
          <p:cNvSpPr>
            <a:spLocks noGrp="1"/>
          </p:cNvSpPr>
          <p:nvPr>
            <p:ph type="title"/>
          </p:nvPr>
        </p:nvSpPr>
        <p:spPr>
          <a:xfrm>
            <a:off x="609600" y="111310"/>
            <a:ext cx="10515600" cy="1325563"/>
          </a:xfrm>
        </p:spPr>
        <p:txBody>
          <a:bodyPr/>
          <a:lstStyle/>
          <a:p>
            <a:r>
              <a:rPr lang="en-GB" b="1" dirty="0"/>
              <a:t>Why?</a:t>
            </a:r>
          </a:p>
        </p:txBody>
      </p:sp>
      <p:sp>
        <p:nvSpPr>
          <p:cNvPr id="3" name="Content Placeholder 2">
            <a:extLst>
              <a:ext uri="{FF2B5EF4-FFF2-40B4-BE49-F238E27FC236}">
                <a16:creationId xmlns:a16="http://schemas.microsoft.com/office/drawing/2014/main" id="{218964C5-CF8F-489C-B87F-40B0FCD9C721}"/>
              </a:ext>
            </a:extLst>
          </p:cNvPr>
          <p:cNvSpPr>
            <a:spLocks noGrp="1"/>
          </p:cNvSpPr>
          <p:nvPr>
            <p:ph idx="1"/>
          </p:nvPr>
        </p:nvSpPr>
        <p:spPr>
          <a:xfrm>
            <a:off x="347816" y="1262120"/>
            <a:ext cx="11496368" cy="5663832"/>
          </a:xfrm>
        </p:spPr>
        <p:txBody>
          <a:bodyPr>
            <a:normAutofit fontScale="70000" lnSpcReduction="20000"/>
          </a:bodyPr>
          <a:lstStyle/>
          <a:p>
            <a:r>
              <a:rPr lang="en-GB" sz="2500" dirty="0"/>
              <a:t>…Driving social movements &amp; change - Black Lives Matter</a:t>
            </a:r>
          </a:p>
          <a:p>
            <a:r>
              <a:rPr lang="en-GB" sz="2500" dirty="0"/>
              <a:t>Growth of ESG investing and ‘ a new era of corporate transparency’ </a:t>
            </a:r>
            <a:r>
              <a:rPr lang="en-GB" sz="2500" dirty="0" err="1"/>
              <a:t>eg</a:t>
            </a:r>
            <a:r>
              <a:rPr lang="en-GB" sz="2500" dirty="0"/>
              <a:t> Goldman Sachs leadership</a:t>
            </a:r>
          </a:p>
          <a:p>
            <a:r>
              <a:rPr lang="en-GB" sz="2500" dirty="0"/>
              <a:t>Address the HR ‘say/do’, ‘rhetoric/reality’, policy/practice gap</a:t>
            </a:r>
          </a:p>
          <a:p>
            <a:pPr>
              <a:buFontTx/>
              <a:buChar char="-"/>
            </a:pPr>
            <a:r>
              <a:rPr lang="en-US" sz="2500" dirty="0"/>
              <a:t>The CIPD anti-racism strategy: ‘employers need to maintain a zero-tolerance approach to workplace discrimination – as is required by the Equality Act 2010 – and commit to planned action’. </a:t>
            </a:r>
          </a:p>
          <a:p>
            <a:pPr>
              <a:buFontTx/>
              <a:buChar char="-"/>
            </a:pPr>
            <a:r>
              <a:rPr lang="en-US" sz="2500" dirty="0"/>
              <a:t>‘The solemn declarations of intent and solidarity that flooded from corporations and governments will leave us drowned in a sea of racial sensitivity training unless they are followed up by thoroughgoing change and investment to genuinely tackle inequalities’    </a:t>
            </a:r>
            <a:r>
              <a:rPr lang="en-US" sz="2200" b="0" i="0" dirty="0">
                <a:effectLst/>
                <a:latin typeface="Source Serif Pro" panose="02040603050405020204" pitchFamily="18" charset="0"/>
              </a:rPr>
              <a:t>Gary Younge </a:t>
            </a:r>
            <a:r>
              <a:rPr lang="en-US" sz="2200" b="1" i="1" u="none" strike="noStrike" dirty="0">
                <a:effectLst/>
                <a:latin typeface="Georgia" panose="02040502050405020303" pitchFamily="18" charset="0"/>
                <a:hlinkClick r:id="rId2"/>
              </a:rPr>
              <a:t>Waking up to the Realities of Racism in the UK</a:t>
            </a:r>
            <a:endParaRPr lang="en-GB" sz="2200" dirty="0"/>
          </a:p>
          <a:p>
            <a:r>
              <a:rPr lang="en-GB" sz="2500" dirty="0"/>
              <a:t>Experience of Gender pay reporting</a:t>
            </a:r>
          </a:p>
          <a:p>
            <a:pPr>
              <a:buFontTx/>
              <a:buChar char="-"/>
            </a:pPr>
            <a:r>
              <a:rPr lang="en-GB" sz="2500" dirty="0"/>
              <a:t>‘The Gender Pay Gap Reporting Regulations have driven an important national debate on fairness at work, amplified now by the unequal health and economic impact of the pandemic on… ethnic minorities’ EHRC </a:t>
            </a:r>
          </a:p>
          <a:p>
            <a:pPr>
              <a:buFontTx/>
              <a:buChar char="-"/>
            </a:pPr>
            <a:r>
              <a:rPr lang="en-GB" sz="2500" dirty="0"/>
              <a:t>Driven actions to close gap</a:t>
            </a:r>
          </a:p>
          <a:p>
            <a:pPr>
              <a:buFontTx/>
              <a:buChar char="-"/>
            </a:pPr>
            <a:r>
              <a:rPr lang="en-GB" sz="2500" dirty="0"/>
              <a:t>Dropped when compulsion removed last year</a:t>
            </a:r>
          </a:p>
          <a:p>
            <a:r>
              <a:rPr lang="en-GB" sz="2500" dirty="0"/>
              <a:t>Strong moral, economic and business case</a:t>
            </a:r>
          </a:p>
          <a:p>
            <a:pPr>
              <a:buFontTx/>
              <a:buChar char="-"/>
            </a:pPr>
            <a:r>
              <a:rPr lang="en-US" sz="2500" dirty="0"/>
              <a:t>6% of top management positions were held by people from BME backgrounds (2017); </a:t>
            </a:r>
          </a:p>
          <a:p>
            <a:pPr>
              <a:buFontTx/>
              <a:buChar char="-"/>
            </a:pPr>
            <a:r>
              <a:rPr lang="en-US" sz="2500" dirty="0"/>
              <a:t>52 of 1,099 most powerful roles in UK people from ethnic minority background (2020), up 1.2%.</a:t>
            </a:r>
          </a:p>
          <a:p>
            <a:pPr>
              <a:buFontTx/>
              <a:buChar char="-"/>
            </a:pPr>
            <a:r>
              <a:rPr lang="en-US" sz="2500" dirty="0"/>
              <a:t>McKinsey in their 2020 report, ‘Diversity Wins: How inclusion matters’ show huge economic returns </a:t>
            </a:r>
            <a:r>
              <a:rPr lang="en-GB" sz="2500" dirty="0"/>
              <a:t>and ‘the likelihood of outperformance continues to be higher for diversity in ethnicity than for gender’.</a:t>
            </a:r>
            <a:endParaRPr lang="en-US" sz="2500" dirty="0"/>
          </a:p>
          <a:p>
            <a:pPr>
              <a:buFontTx/>
              <a:buChar char="-"/>
            </a:pPr>
            <a:r>
              <a:rPr lang="en-US" sz="2500" dirty="0"/>
              <a:t>Growing appetite for change - over 500 signatories to the Race at Work Charter, more than 130,000 signatures to 2020 petition for mandatory ethnicity pay gap reporting</a:t>
            </a:r>
          </a:p>
          <a:p>
            <a:pPr marL="0" indent="0">
              <a:buNone/>
            </a:pPr>
            <a:endParaRPr lang="en-GB" dirty="0"/>
          </a:p>
        </p:txBody>
      </p:sp>
      <p:sp>
        <p:nvSpPr>
          <p:cNvPr id="6" name="TextBox 5">
            <a:extLst>
              <a:ext uri="{FF2B5EF4-FFF2-40B4-BE49-F238E27FC236}">
                <a16:creationId xmlns:a16="http://schemas.microsoft.com/office/drawing/2014/main" id="{03CFECBF-BE9F-4B87-B943-22560AE72F34}"/>
              </a:ext>
            </a:extLst>
          </p:cNvPr>
          <p:cNvSpPr txBox="1"/>
          <p:nvPr/>
        </p:nvSpPr>
        <p:spPr>
          <a:xfrm>
            <a:off x="6096000" y="51878"/>
            <a:ext cx="6238065" cy="1384995"/>
          </a:xfrm>
          <a:prstGeom prst="rect">
            <a:avLst/>
          </a:prstGeom>
          <a:noFill/>
        </p:spPr>
        <p:txBody>
          <a:bodyPr wrap="square" rtlCol="0">
            <a:spAutoFit/>
          </a:bodyPr>
          <a:lstStyle/>
          <a:p>
            <a:r>
              <a:rPr lang="en-GB" sz="1400" i="1" dirty="0">
                <a:solidFill>
                  <a:schemeClr val="accent1">
                    <a:lumMod val="75000"/>
                  </a:schemeClr>
                </a:solidFill>
                <a:effectLst/>
                <a:ea typeface="Calibri" panose="020F0502020204030204" pitchFamily="34" charset="0"/>
                <a:cs typeface="Times New Roman" panose="02020603050405020304" pitchFamily="18" charset="0"/>
              </a:rPr>
              <a:t>‘The level of scrutiny about how businesses act has been heightened through the crisis. While COVID-19 has impacted all of us, it has not impacted us all equally…</a:t>
            </a:r>
            <a:r>
              <a:rPr lang="en-GB" sz="1400" i="1" dirty="0">
                <a:solidFill>
                  <a:schemeClr val="accent1">
                    <a:lumMod val="75000"/>
                  </a:schemeClr>
                </a:solidFill>
                <a:cs typeface="Times New Roman" panose="02020603050405020304" pitchFamily="18" charset="0"/>
              </a:rPr>
              <a:t>Have D&amp;I efforts just been scratching the surface, applying sticking plasters to wounds on racism that we haven’t understood? Has the diversity agenda not really been central to the business agenda? Or has it been a case of complacency or  discomfort in </a:t>
            </a:r>
            <a:r>
              <a:rPr lang="en-GB" sz="1400" dirty="0">
                <a:solidFill>
                  <a:schemeClr val="accent1">
                    <a:lumMod val="75000"/>
                  </a:schemeClr>
                </a:solidFill>
                <a:effectLst/>
                <a:ea typeface="Times New Roman" panose="02020603050405020304" pitchFamily="18" charset="0"/>
              </a:rPr>
              <a:t>dealing with ‘inconvenient truths’?’ </a:t>
            </a:r>
            <a:r>
              <a:rPr lang="en-GB" sz="1400" dirty="0">
                <a:solidFill>
                  <a:schemeClr val="accent1">
                    <a:lumMod val="75000"/>
                  </a:schemeClr>
                </a:solidFill>
                <a:effectLst/>
                <a:ea typeface="Calibri" panose="020F0502020204030204" pitchFamily="34" charset="0"/>
                <a:cs typeface="Times New Roman" panose="02020603050405020304" pitchFamily="18" charset="0"/>
              </a:rPr>
              <a:t>Peter Cheese</a:t>
            </a:r>
            <a:endParaRPr lang="en-GB" sz="1400" dirty="0">
              <a:solidFill>
                <a:schemeClr val="accent1">
                  <a:lumMod val="75000"/>
                </a:schemeClr>
              </a:solidFill>
            </a:endParaRPr>
          </a:p>
        </p:txBody>
      </p:sp>
    </p:spTree>
    <p:extLst>
      <p:ext uri="{BB962C8B-B14F-4D97-AF65-F5344CB8AC3E}">
        <p14:creationId xmlns:p14="http://schemas.microsoft.com/office/powerpoint/2010/main" val="17230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273CFC6-4BC9-4FFE-8361-FBFE61417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22ACB23-9007-4019-B71E-9B952E60C1B7}"/>
              </a:ext>
            </a:extLst>
          </p:cNvPr>
          <p:cNvPicPr>
            <a:picLocks noGrp="1" noChangeAspect="1"/>
          </p:cNvPicPr>
          <p:nvPr>
            <p:ph idx="1"/>
          </p:nvPr>
        </p:nvPicPr>
        <p:blipFill>
          <a:blip r:embed="rId2"/>
          <a:stretch>
            <a:fillRect/>
          </a:stretch>
        </p:blipFill>
        <p:spPr>
          <a:xfrm>
            <a:off x="178483" y="1476717"/>
            <a:ext cx="3804880" cy="3953122"/>
          </a:xfrm>
          <a:prstGeom prst="rect">
            <a:avLst/>
          </a:prstGeom>
        </p:spPr>
      </p:pic>
      <p:pic>
        <p:nvPicPr>
          <p:cNvPr id="9" name="Picture 8">
            <a:extLst>
              <a:ext uri="{FF2B5EF4-FFF2-40B4-BE49-F238E27FC236}">
                <a16:creationId xmlns:a16="http://schemas.microsoft.com/office/drawing/2014/main" id="{52167DFD-87E5-4CD1-9F89-037A9B3697D7}"/>
              </a:ext>
            </a:extLst>
          </p:cNvPr>
          <p:cNvPicPr>
            <a:picLocks noChangeAspect="1"/>
          </p:cNvPicPr>
          <p:nvPr/>
        </p:nvPicPr>
        <p:blipFill>
          <a:blip r:embed="rId3"/>
          <a:stretch>
            <a:fillRect/>
          </a:stretch>
        </p:blipFill>
        <p:spPr>
          <a:xfrm>
            <a:off x="4073417" y="1476718"/>
            <a:ext cx="3278356" cy="3790006"/>
          </a:xfrm>
          <a:prstGeom prst="rect">
            <a:avLst/>
          </a:prstGeom>
        </p:spPr>
      </p:pic>
      <p:sp>
        <p:nvSpPr>
          <p:cNvPr id="16" name="Freeform 6">
            <a:extLst>
              <a:ext uri="{FF2B5EF4-FFF2-40B4-BE49-F238E27FC236}">
                <a16:creationId xmlns:a16="http://schemas.microsoft.com/office/drawing/2014/main" id="{C48CB8C7-4970-4395-A8AB-5D3774D91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9D919DD6-6BB7-45C3-9500-A7448E149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17DD09DE-0DA8-44FF-9FF1-1BE6F302E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B88E0BE-2CDC-4B69-84F1-034E62E5D6C1}"/>
              </a:ext>
            </a:extLst>
          </p:cNvPr>
          <p:cNvSpPr>
            <a:spLocks noGrp="1"/>
          </p:cNvSpPr>
          <p:nvPr>
            <p:ph type="title"/>
          </p:nvPr>
        </p:nvSpPr>
        <p:spPr>
          <a:xfrm>
            <a:off x="7835104" y="1213968"/>
            <a:ext cx="3220127" cy="1715106"/>
          </a:xfrm>
        </p:spPr>
        <p:txBody>
          <a:bodyPr vert="horz" lIns="91440" tIns="45720" rIns="91440" bIns="45720" rtlCol="0" anchor="b">
            <a:normAutofit/>
          </a:bodyPr>
          <a:lstStyle/>
          <a:p>
            <a:r>
              <a:rPr lang="en-US" b="1" dirty="0">
                <a:solidFill>
                  <a:srgbClr val="FFFFFF"/>
                </a:solidFill>
              </a:rPr>
              <a:t>What? </a:t>
            </a:r>
            <a:endParaRPr lang="en-US" dirty="0">
              <a:solidFill>
                <a:srgbClr val="FFFFFF"/>
              </a:solidFill>
            </a:endParaRPr>
          </a:p>
        </p:txBody>
      </p:sp>
      <p:sp>
        <p:nvSpPr>
          <p:cNvPr id="7" name="TextBox 6">
            <a:extLst>
              <a:ext uri="{FF2B5EF4-FFF2-40B4-BE49-F238E27FC236}">
                <a16:creationId xmlns:a16="http://schemas.microsoft.com/office/drawing/2014/main" id="{BB3F444D-7043-45B8-8D94-E73DF838648D}"/>
              </a:ext>
            </a:extLst>
          </p:cNvPr>
          <p:cNvSpPr txBox="1"/>
          <p:nvPr/>
        </p:nvSpPr>
        <p:spPr>
          <a:xfrm>
            <a:off x="7835105" y="3072208"/>
            <a:ext cx="3264916" cy="2660684"/>
          </a:xfrm>
          <a:prstGeom prst="rect">
            <a:avLst/>
          </a:prstGeom>
        </p:spPr>
        <p:txBody>
          <a:bodyPr vert="horz" lIns="91440" tIns="45720" rIns="91440" bIns="45720" rtlCol="0" anchor="t">
            <a:normAutofit fontScale="92500" lnSpcReduction="10000"/>
          </a:bodyPr>
          <a:lstStyle/>
          <a:p>
            <a:pPr marL="228600" indent="-228600">
              <a:lnSpc>
                <a:spcPct val="90000"/>
              </a:lnSpc>
              <a:spcBef>
                <a:spcPts val="1000"/>
              </a:spcBef>
              <a:buFont typeface="Arial" panose="020B0604020202020204" pitchFamily="34" charset="0"/>
              <a:buChar char="•"/>
            </a:pPr>
            <a:r>
              <a:rPr lang="en-US" sz="2000" dirty="0">
                <a:solidFill>
                  <a:srgbClr val="FFFFFF"/>
                </a:solidFill>
              </a:rPr>
              <a:t>Now for the difficult part…                      </a:t>
            </a:r>
          </a:p>
          <a:p>
            <a:pPr indent="-228600">
              <a:lnSpc>
                <a:spcPct val="90000"/>
              </a:lnSpc>
              <a:spcBef>
                <a:spcPts val="1000"/>
              </a:spcBef>
              <a:buFont typeface="Arial" panose="020B0604020202020204" pitchFamily="34" charset="0"/>
              <a:buChar char="•"/>
            </a:pPr>
            <a:endParaRPr lang="en-US" sz="500" dirty="0">
              <a:solidFill>
                <a:srgbClr val="FFFFFF"/>
              </a:solidFill>
            </a:endParaRPr>
          </a:p>
          <a:p>
            <a:pPr indent="-228600">
              <a:lnSpc>
                <a:spcPct val="90000"/>
              </a:lnSpc>
              <a:spcBef>
                <a:spcPts val="1000"/>
              </a:spcBef>
              <a:buFont typeface="Arial" panose="020B0604020202020204" pitchFamily="34" charset="0"/>
              <a:buChar char="•"/>
            </a:pPr>
            <a:endParaRPr lang="en-US" sz="500" dirty="0">
              <a:solidFill>
                <a:srgbClr val="FFFFFF"/>
              </a:solidFill>
            </a:endParaRPr>
          </a:p>
          <a:p>
            <a:pPr indent="-228600">
              <a:lnSpc>
                <a:spcPct val="90000"/>
              </a:lnSpc>
              <a:spcBef>
                <a:spcPts val="1000"/>
              </a:spcBef>
              <a:buFont typeface="Arial" panose="020B0604020202020204" pitchFamily="34" charset="0"/>
              <a:buChar char="•"/>
            </a:pPr>
            <a:endParaRPr lang="en-US" sz="500" dirty="0">
              <a:solidFill>
                <a:srgbClr val="FFFFFF"/>
              </a:solidFill>
            </a:endParaRPr>
          </a:p>
          <a:p>
            <a:pPr indent="-228600">
              <a:lnSpc>
                <a:spcPct val="90000"/>
              </a:lnSpc>
              <a:spcBef>
                <a:spcPts val="1000"/>
              </a:spcBef>
              <a:buFont typeface="Arial" panose="020B0604020202020204" pitchFamily="34" charset="0"/>
              <a:buChar char="•"/>
            </a:pPr>
            <a:endParaRPr lang="en-US" sz="500" dirty="0">
              <a:solidFill>
                <a:srgbClr val="FFFFFF"/>
              </a:solidFill>
            </a:endParaRPr>
          </a:p>
          <a:p>
            <a:pPr indent="-228600">
              <a:lnSpc>
                <a:spcPct val="90000"/>
              </a:lnSpc>
              <a:spcBef>
                <a:spcPts val="1000"/>
              </a:spcBef>
              <a:buFont typeface="Arial" panose="020B0604020202020204" pitchFamily="34" charset="0"/>
              <a:buChar char="•"/>
            </a:pPr>
            <a:endParaRPr lang="en-US" sz="500" dirty="0">
              <a:solidFill>
                <a:srgbClr val="FFFFFF"/>
              </a:solidFill>
            </a:endParaRPr>
          </a:p>
          <a:p>
            <a:pPr indent="-228600">
              <a:lnSpc>
                <a:spcPct val="90000"/>
              </a:lnSpc>
              <a:spcBef>
                <a:spcPts val="1000"/>
              </a:spcBef>
              <a:buFont typeface="Arial" panose="020B0604020202020204" pitchFamily="34" charset="0"/>
              <a:buChar char="•"/>
            </a:pPr>
            <a:endParaRPr lang="en-US" sz="500" dirty="0">
              <a:solidFill>
                <a:srgbClr val="FFFFFF"/>
              </a:solidFill>
            </a:endParaRPr>
          </a:p>
          <a:p>
            <a:pPr indent="-228600">
              <a:lnSpc>
                <a:spcPct val="90000"/>
              </a:lnSpc>
              <a:spcBef>
                <a:spcPts val="1000"/>
              </a:spcBef>
              <a:buFont typeface="Arial" panose="020B0604020202020204" pitchFamily="34" charset="0"/>
              <a:buChar char="•"/>
            </a:pPr>
            <a:endParaRPr lang="en-US" sz="500" dirty="0">
              <a:solidFill>
                <a:srgbClr val="FFFFFF"/>
              </a:solidFill>
            </a:endParaRPr>
          </a:p>
          <a:p>
            <a:pPr indent="-228600">
              <a:lnSpc>
                <a:spcPct val="90000"/>
              </a:lnSpc>
              <a:spcBef>
                <a:spcPts val="1000"/>
              </a:spcBef>
              <a:buFont typeface="Arial" panose="020B0604020202020204" pitchFamily="34" charset="0"/>
              <a:buChar char="•"/>
            </a:pPr>
            <a:endParaRPr lang="en-US" sz="500" dirty="0">
              <a:solidFill>
                <a:srgbClr val="FFFFFF"/>
              </a:solidFill>
            </a:endParaRPr>
          </a:p>
          <a:p>
            <a:pPr indent="-228600">
              <a:lnSpc>
                <a:spcPct val="90000"/>
              </a:lnSpc>
              <a:spcBef>
                <a:spcPts val="1000"/>
              </a:spcBef>
              <a:buFont typeface="Arial" panose="020B0604020202020204" pitchFamily="34" charset="0"/>
              <a:buChar char="•"/>
            </a:pPr>
            <a:endParaRPr lang="en-US" sz="500" dirty="0">
              <a:solidFill>
                <a:srgbClr val="FFFFFF"/>
              </a:solidFill>
            </a:endParaRPr>
          </a:p>
          <a:p>
            <a:pPr indent="-228600">
              <a:lnSpc>
                <a:spcPct val="90000"/>
              </a:lnSpc>
              <a:spcBef>
                <a:spcPts val="1000"/>
              </a:spcBef>
              <a:buFont typeface="Arial" panose="020B0604020202020204" pitchFamily="34" charset="0"/>
              <a:buChar char="•"/>
            </a:pPr>
            <a:endParaRPr lang="en-US" sz="500" dirty="0">
              <a:solidFill>
                <a:srgbClr val="FFFFFF"/>
              </a:solidFill>
            </a:endParaRPr>
          </a:p>
          <a:p>
            <a:pPr indent="-228600">
              <a:lnSpc>
                <a:spcPct val="90000"/>
              </a:lnSpc>
              <a:spcBef>
                <a:spcPts val="1000"/>
              </a:spcBef>
              <a:buFont typeface="Arial" panose="020B0604020202020204" pitchFamily="34" charset="0"/>
              <a:buChar char="•"/>
            </a:pPr>
            <a:endParaRPr lang="en-US" sz="500" dirty="0">
              <a:solidFill>
                <a:srgbClr val="FFFFFF"/>
              </a:solidFill>
            </a:endParaRPr>
          </a:p>
          <a:p>
            <a:pPr>
              <a:lnSpc>
                <a:spcPct val="90000"/>
              </a:lnSpc>
              <a:spcBef>
                <a:spcPts val="1000"/>
              </a:spcBef>
            </a:pPr>
            <a:r>
              <a:rPr lang="en-US" sz="1200" dirty="0">
                <a:solidFill>
                  <a:srgbClr val="FFFFFF"/>
                </a:solidFill>
              </a:rPr>
              <a:t>(Source: ONS, 2020)</a:t>
            </a:r>
          </a:p>
        </p:txBody>
      </p:sp>
      <p:sp>
        <p:nvSpPr>
          <p:cNvPr id="22" name="Rectangle 8">
            <a:extLst>
              <a:ext uri="{FF2B5EF4-FFF2-40B4-BE49-F238E27FC236}">
                <a16:creationId xmlns:a16="http://schemas.microsoft.com/office/drawing/2014/main" id="{28ACCB42-777B-4109-A531-8C0A6CD71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162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3396</Words>
  <Application>Microsoft Office PowerPoint</Application>
  <PresentationFormat>Widescreen</PresentationFormat>
  <Paragraphs>217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Georgia</vt:lpstr>
      <vt:lpstr>PwC Helvetica Neue</vt:lpstr>
      <vt:lpstr>Source Serif Pro</vt:lpstr>
      <vt:lpstr>Times New Roman</vt:lpstr>
      <vt:lpstr>Office Theme</vt:lpstr>
      <vt:lpstr>IES HR Network: Ethnicity pay reporting  Why? What? How?  A Framework for Change and Genuine Racial Equality</vt:lpstr>
      <vt:lpstr>My aims and agenda this morning</vt:lpstr>
      <vt:lpstr>This has become something of a politicised and contentious area</vt:lpstr>
      <vt:lpstr>…0r ?</vt:lpstr>
      <vt:lpstr>.. Or perhaps?</vt:lpstr>
      <vt:lpstr>Why is it important, why should I do it? </vt:lpstr>
      <vt:lpstr>Why?</vt:lpstr>
      <vt:lpstr>Why?</vt:lpstr>
      <vt:lpstr>What? </vt:lpstr>
      <vt:lpstr>What: Widely varying pay levels and intersectionality: what is ‘good’?</vt:lpstr>
      <vt:lpstr>Other issues</vt:lpstr>
      <vt:lpstr>How? Six core principles</vt:lpstr>
      <vt:lpstr>How? The easy part -The 8 stats to publish pa</vt:lpstr>
      <vt:lpstr>How? The ethnicity categorisations to use</vt:lpstr>
      <vt:lpstr>How? – the hard part, ACTION</vt:lpstr>
      <vt:lpstr>Treat EPR as a  continuous process</vt:lpstr>
      <vt:lpstr>Data collection: how to improve it</vt:lpstr>
      <vt:lpstr>Actions: what we know</vt:lpstr>
      <vt:lpstr>The Guide has lots of examples</vt:lpstr>
      <vt:lpstr>And so…</vt:lpstr>
      <vt:lpstr>So what’s stopping us doing it?</vt:lpstr>
      <vt:lpstr>Resources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Rewards after the Pandemic:  Collective and Compassionate, dugnad? or Cost-cutting Carnage?  A Framework for Review &amp; Renewal</dc:title>
  <dc:creator>DUNCAN BROWN</dc:creator>
  <cp:lastModifiedBy>duncan brown</cp:lastModifiedBy>
  <cp:revision>79</cp:revision>
  <cp:lastPrinted>2021-09-08T16:41:00Z</cp:lastPrinted>
  <dcterms:created xsi:type="dcterms:W3CDTF">2020-10-28T16:18:56Z</dcterms:created>
  <dcterms:modified xsi:type="dcterms:W3CDTF">2021-09-16T12:49:36Z</dcterms:modified>
</cp:coreProperties>
</file>