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931" r:id="rId2"/>
    <p:sldId id="278" r:id="rId3"/>
    <p:sldId id="940" r:id="rId4"/>
    <p:sldId id="932" r:id="rId5"/>
    <p:sldId id="985" r:id="rId6"/>
    <p:sldId id="941" r:id="rId7"/>
    <p:sldId id="980" r:id="rId8"/>
    <p:sldId id="981" r:id="rId9"/>
    <p:sldId id="986" r:id="rId10"/>
    <p:sldId id="987" r:id="rId11"/>
    <p:sldId id="984" r:id="rId12"/>
    <p:sldId id="930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1B2F66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C00"/>
    <a:srgbClr val="378FC2"/>
    <a:srgbClr val="1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7"/>
  </p:normalViewPr>
  <p:slideViewPr>
    <p:cSldViewPr snapToGrid="0" snapToObjects="1">
      <p:cViewPr varScale="1">
        <p:scale>
          <a:sx n="38" d="100"/>
          <a:sy n="38" d="100"/>
        </p:scale>
        <p:origin x="2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1F197-CA59-4ABC-AE4D-552F66722FF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8922BE9-CB3A-49D7-970D-F2C8CA291D41}">
      <dgm:prSet phldrT="[Text]" custT="1"/>
      <dgm:spPr/>
      <dgm:t>
        <a:bodyPr/>
        <a:lstStyle/>
        <a:p>
          <a:r>
            <a:rPr lang="en-GB" sz="4400" b="1" dirty="0"/>
            <a:t>Evidence gathering</a:t>
          </a:r>
        </a:p>
        <a:p>
          <a:r>
            <a:rPr lang="en-GB" sz="3800" b="1" dirty="0"/>
            <a:t>To summer 2023</a:t>
          </a:r>
        </a:p>
        <a:p>
          <a:r>
            <a:rPr lang="en-GB" sz="3200" dirty="0"/>
            <a:t>What are the issues, challenges and opportunities?</a:t>
          </a:r>
        </a:p>
        <a:p>
          <a:r>
            <a:rPr lang="en-GB" sz="3200" dirty="0"/>
            <a:t>What’s working that we can build on?</a:t>
          </a:r>
        </a:p>
        <a:p>
          <a:r>
            <a:rPr lang="en-GB" sz="3200" dirty="0"/>
            <a:t>What needs to change?</a:t>
          </a:r>
        </a:p>
        <a:p>
          <a:r>
            <a:rPr lang="en-GB" sz="3200" dirty="0"/>
            <a:t>What can we learn from?</a:t>
          </a:r>
        </a:p>
      </dgm:t>
    </dgm:pt>
    <dgm:pt modelId="{DF4BA9FB-4C4E-4F33-93E6-4D6560BF8807}" type="parTrans" cxnId="{AE446820-85F8-48E3-B6AB-057FD987F509}">
      <dgm:prSet/>
      <dgm:spPr/>
      <dgm:t>
        <a:bodyPr/>
        <a:lstStyle/>
        <a:p>
          <a:endParaRPr lang="en-GB"/>
        </a:p>
      </dgm:t>
    </dgm:pt>
    <dgm:pt modelId="{F11D57A0-AFCF-4A2F-8B94-57E1D71B5B86}" type="sibTrans" cxnId="{AE446820-85F8-48E3-B6AB-057FD987F509}">
      <dgm:prSet/>
      <dgm:spPr/>
      <dgm:t>
        <a:bodyPr/>
        <a:lstStyle/>
        <a:p>
          <a:endParaRPr lang="en-GB"/>
        </a:p>
      </dgm:t>
    </dgm:pt>
    <dgm:pt modelId="{866DEC4E-DF89-49FF-AD21-D88DE3DE4741}">
      <dgm:prSet phldrT="[Text]" custT="1"/>
      <dgm:spPr/>
      <dgm:t>
        <a:bodyPr/>
        <a:lstStyle/>
        <a:p>
          <a:r>
            <a:rPr lang="en-GB" sz="4400" b="1" dirty="0"/>
            <a:t>Exploring options</a:t>
          </a:r>
        </a:p>
        <a:p>
          <a:r>
            <a:rPr lang="en-GB" sz="3800" b="1" dirty="0"/>
            <a:t>Second half of 2023</a:t>
          </a:r>
        </a:p>
        <a:p>
          <a:r>
            <a:rPr lang="en-GB" sz="3200" dirty="0"/>
            <a:t>Options development – what could work?</a:t>
          </a:r>
        </a:p>
        <a:p>
          <a:r>
            <a:rPr lang="en-GB" sz="3200" dirty="0"/>
            <a:t>Options appraisal – strengths, weaknesses, opportunities, threats?</a:t>
          </a:r>
        </a:p>
        <a:p>
          <a:endParaRPr lang="en-GB" sz="3200" dirty="0"/>
        </a:p>
        <a:p>
          <a:endParaRPr lang="en-GB" sz="3200" dirty="0"/>
        </a:p>
      </dgm:t>
    </dgm:pt>
    <dgm:pt modelId="{5A617690-FAF1-4B39-8E1D-2C0EBE15D00A}" type="parTrans" cxnId="{C8701963-3C03-40EC-8342-DA669706D613}">
      <dgm:prSet/>
      <dgm:spPr/>
      <dgm:t>
        <a:bodyPr/>
        <a:lstStyle/>
        <a:p>
          <a:endParaRPr lang="en-GB"/>
        </a:p>
      </dgm:t>
    </dgm:pt>
    <dgm:pt modelId="{4CAE44AF-03F6-4D73-852E-B1EC5CD0DBB2}" type="sibTrans" cxnId="{C8701963-3C03-40EC-8342-DA669706D613}">
      <dgm:prSet/>
      <dgm:spPr/>
      <dgm:t>
        <a:bodyPr/>
        <a:lstStyle/>
        <a:p>
          <a:endParaRPr lang="en-GB"/>
        </a:p>
      </dgm:t>
    </dgm:pt>
    <dgm:pt modelId="{8F91172D-6B98-487B-8675-DD95DE9C3EB0}">
      <dgm:prSet phldrT="[Text]" custT="1"/>
      <dgm:spPr/>
      <dgm:t>
        <a:bodyPr/>
        <a:lstStyle/>
        <a:p>
          <a:r>
            <a:rPr lang="en-GB" sz="4400" b="1" dirty="0"/>
            <a:t>Proposal design</a:t>
          </a:r>
        </a:p>
        <a:p>
          <a:r>
            <a:rPr lang="en-GB" sz="3800" b="1" dirty="0"/>
            <a:t>Early 2024</a:t>
          </a:r>
        </a:p>
        <a:p>
          <a:r>
            <a:rPr lang="en-GB" sz="3200" dirty="0"/>
            <a:t>Co-designed, evidence led, consensus based, costed proposal for future reform</a:t>
          </a:r>
        </a:p>
        <a:p>
          <a:endParaRPr lang="en-GB" sz="3200" dirty="0"/>
        </a:p>
        <a:p>
          <a:endParaRPr lang="en-GB" sz="3200" dirty="0"/>
        </a:p>
        <a:p>
          <a:endParaRPr lang="en-GB" sz="3200" dirty="0"/>
        </a:p>
        <a:p>
          <a:endParaRPr lang="en-GB" sz="3200" dirty="0"/>
        </a:p>
      </dgm:t>
    </dgm:pt>
    <dgm:pt modelId="{4BE7A650-2E27-4FAB-98B1-C1F9ECACD286}" type="parTrans" cxnId="{77D551DF-A3F4-49D5-99B6-EB53D618A311}">
      <dgm:prSet/>
      <dgm:spPr/>
      <dgm:t>
        <a:bodyPr/>
        <a:lstStyle/>
        <a:p>
          <a:endParaRPr lang="en-GB"/>
        </a:p>
      </dgm:t>
    </dgm:pt>
    <dgm:pt modelId="{5DA8D0AE-738C-41F5-BE98-AC91C1AEF212}" type="sibTrans" cxnId="{77D551DF-A3F4-49D5-99B6-EB53D618A311}">
      <dgm:prSet/>
      <dgm:spPr/>
      <dgm:t>
        <a:bodyPr/>
        <a:lstStyle/>
        <a:p>
          <a:endParaRPr lang="en-GB"/>
        </a:p>
      </dgm:t>
    </dgm:pt>
    <dgm:pt modelId="{06D8C73F-5852-4B7F-9AB8-A964CEB33621}" type="pres">
      <dgm:prSet presAssocID="{5F01F197-CA59-4ABC-AE4D-552F66722FF2}" presName="CompostProcess" presStyleCnt="0">
        <dgm:presLayoutVars>
          <dgm:dir/>
          <dgm:resizeHandles val="exact"/>
        </dgm:presLayoutVars>
      </dgm:prSet>
      <dgm:spPr/>
    </dgm:pt>
    <dgm:pt modelId="{2F65B834-6CE9-4F50-8349-F9B41BFD4F1F}" type="pres">
      <dgm:prSet presAssocID="{5F01F197-CA59-4ABC-AE4D-552F66722FF2}" presName="arrow" presStyleLbl="bgShp" presStyleIdx="0" presStyleCnt="1"/>
      <dgm:spPr/>
    </dgm:pt>
    <dgm:pt modelId="{C52005D8-972E-4C6F-BEE0-E8A05FA27F09}" type="pres">
      <dgm:prSet presAssocID="{5F01F197-CA59-4ABC-AE4D-552F66722FF2}" presName="linearProcess" presStyleCnt="0"/>
      <dgm:spPr/>
    </dgm:pt>
    <dgm:pt modelId="{304BEBDB-C21C-4663-841D-B26FFF299579}" type="pres">
      <dgm:prSet presAssocID="{98922BE9-CB3A-49D7-970D-F2C8CA291D41}" presName="textNode" presStyleLbl="node1" presStyleIdx="0" presStyleCnt="3" custScaleY="163517">
        <dgm:presLayoutVars>
          <dgm:bulletEnabled val="1"/>
        </dgm:presLayoutVars>
      </dgm:prSet>
      <dgm:spPr/>
    </dgm:pt>
    <dgm:pt modelId="{D5D1C0A3-E060-4627-81B6-CF2E6FDD7DB0}" type="pres">
      <dgm:prSet presAssocID="{F11D57A0-AFCF-4A2F-8B94-57E1D71B5B86}" presName="sibTrans" presStyleCnt="0"/>
      <dgm:spPr/>
    </dgm:pt>
    <dgm:pt modelId="{449485E5-E8F4-4456-8809-3961EE09C914}" type="pres">
      <dgm:prSet presAssocID="{866DEC4E-DF89-49FF-AD21-D88DE3DE4741}" presName="textNode" presStyleLbl="node1" presStyleIdx="1" presStyleCnt="3" custScaleY="160463">
        <dgm:presLayoutVars>
          <dgm:bulletEnabled val="1"/>
        </dgm:presLayoutVars>
      </dgm:prSet>
      <dgm:spPr/>
    </dgm:pt>
    <dgm:pt modelId="{247FCDA4-A869-4E72-AC23-84978F501AB6}" type="pres">
      <dgm:prSet presAssocID="{4CAE44AF-03F6-4D73-852E-B1EC5CD0DBB2}" presName="sibTrans" presStyleCnt="0"/>
      <dgm:spPr/>
    </dgm:pt>
    <dgm:pt modelId="{6F1E05FE-FAFE-4294-A569-772733D96DDF}" type="pres">
      <dgm:prSet presAssocID="{8F91172D-6B98-487B-8675-DD95DE9C3EB0}" presName="textNode" presStyleLbl="node1" presStyleIdx="2" presStyleCnt="3" custScaleY="158427">
        <dgm:presLayoutVars>
          <dgm:bulletEnabled val="1"/>
        </dgm:presLayoutVars>
      </dgm:prSet>
      <dgm:spPr/>
    </dgm:pt>
  </dgm:ptLst>
  <dgm:cxnLst>
    <dgm:cxn modelId="{865E5314-2E48-4DD6-8DEC-26319DE0CBFA}" type="presOf" srcId="{5F01F197-CA59-4ABC-AE4D-552F66722FF2}" destId="{06D8C73F-5852-4B7F-9AB8-A964CEB33621}" srcOrd="0" destOrd="0" presId="urn:microsoft.com/office/officeart/2005/8/layout/hProcess9"/>
    <dgm:cxn modelId="{AE446820-85F8-48E3-B6AB-057FD987F509}" srcId="{5F01F197-CA59-4ABC-AE4D-552F66722FF2}" destId="{98922BE9-CB3A-49D7-970D-F2C8CA291D41}" srcOrd="0" destOrd="0" parTransId="{DF4BA9FB-4C4E-4F33-93E6-4D6560BF8807}" sibTransId="{F11D57A0-AFCF-4A2F-8B94-57E1D71B5B86}"/>
    <dgm:cxn modelId="{42117926-74A4-46C4-9102-5716761E2D07}" type="presOf" srcId="{8F91172D-6B98-487B-8675-DD95DE9C3EB0}" destId="{6F1E05FE-FAFE-4294-A569-772733D96DDF}" srcOrd="0" destOrd="0" presId="urn:microsoft.com/office/officeart/2005/8/layout/hProcess9"/>
    <dgm:cxn modelId="{C8701963-3C03-40EC-8342-DA669706D613}" srcId="{5F01F197-CA59-4ABC-AE4D-552F66722FF2}" destId="{866DEC4E-DF89-49FF-AD21-D88DE3DE4741}" srcOrd="1" destOrd="0" parTransId="{5A617690-FAF1-4B39-8E1D-2C0EBE15D00A}" sibTransId="{4CAE44AF-03F6-4D73-852E-B1EC5CD0DBB2}"/>
    <dgm:cxn modelId="{7F684769-96D2-4954-8E5A-317D30A38ED1}" type="presOf" srcId="{866DEC4E-DF89-49FF-AD21-D88DE3DE4741}" destId="{449485E5-E8F4-4456-8809-3961EE09C914}" srcOrd="0" destOrd="0" presId="urn:microsoft.com/office/officeart/2005/8/layout/hProcess9"/>
    <dgm:cxn modelId="{C69EBCA6-BA04-4266-B52D-200E5BACD5FB}" type="presOf" srcId="{98922BE9-CB3A-49D7-970D-F2C8CA291D41}" destId="{304BEBDB-C21C-4663-841D-B26FFF299579}" srcOrd="0" destOrd="0" presId="urn:microsoft.com/office/officeart/2005/8/layout/hProcess9"/>
    <dgm:cxn modelId="{77D551DF-A3F4-49D5-99B6-EB53D618A311}" srcId="{5F01F197-CA59-4ABC-AE4D-552F66722FF2}" destId="{8F91172D-6B98-487B-8675-DD95DE9C3EB0}" srcOrd="2" destOrd="0" parTransId="{4BE7A650-2E27-4FAB-98B1-C1F9ECACD286}" sibTransId="{5DA8D0AE-738C-41F5-BE98-AC91C1AEF212}"/>
    <dgm:cxn modelId="{E5BCF369-D331-4601-80CE-0DA29AE4D80F}" type="presParOf" srcId="{06D8C73F-5852-4B7F-9AB8-A964CEB33621}" destId="{2F65B834-6CE9-4F50-8349-F9B41BFD4F1F}" srcOrd="0" destOrd="0" presId="urn:microsoft.com/office/officeart/2005/8/layout/hProcess9"/>
    <dgm:cxn modelId="{D65AC837-9FAF-45B0-B80C-B1E547BDB0A1}" type="presParOf" srcId="{06D8C73F-5852-4B7F-9AB8-A964CEB33621}" destId="{C52005D8-972E-4C6F-BEE0-E8A05FA27F09}" srcOrd="1" destOrd="0" presId="urn:microsoft.com/office/officeart/2005/8/layout/hProcess9"/>
    <dgm:cxn modelId="{1A18BA2F-0C04-4EC5-842B-CC394DE196DB}" type="presParOf" srcId="{C52005D8-972E-4C6F-BEE0-E8A05FA27F09}" destId="{304BEBDB-C21C-4663-841D-B26FFF299579}" srcOrd="0" destOrd="0" presId="urn:microsoft.com/office/officeart/2005/8/layout/hProcess9"/>
    <dgm:cxn modelId="{40499887-823B-4F4A-9C33-35E5E5537AA0}" type="presParOf" srcId="{C52005D8-972E-4C6F-BEE0-E8A05FA27F09}" destId="{D5D1C0A3-E060-4627-81B6-CF2E6FDD7DB0}" srcOrd="1" destOrd="0" presId="urn:microsoft.com/office/officeart/2005/8/layout/hProcess9"/>
    <dgm:cxn modelId="{77896F75-2CED-4422-AF71-2774FBD4E377}" type="presParOf" srcId="{C52005D8-972E-4C6F-BEE0-E8A05FA27F09}" destId="{449485E5-E8F4-4456-8809-3961EE09C914}" srcOrd="2" destOrd="0" presId="urn:microsoft.com/office/officeart/2005/8/layout/hProcess9"/>
    <dgm:cxn modelId="{F189CB94-285F-4F81-9369-FCD0A95CD5A0}" type="presParOf" srcId="{C52005D8-972E-4C6F-BEE0-E8A05FA27F09}" destId="{247FCDA4-A869-4E72-AC23-84978F501AB6}" srcOrd="3" destOrd="0" presId="urn:microsoft.com/office/officeart/2005/8/layout/hProcess9"/>
    <dgm:cxn modelId="{458007A3-5AE9-4BD5-941A-1F0E1960DD46}" type="presParOf" srcId="{C52005D8-972E-4C6F-BEE0-E8A05FA27F09}" destId="{6F1E05FE-FAFE-4294-A569-772733D96D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5B834-6CE9-4F50-8349-F9B41BFD4F1F}">
      <dsp:nvSpPr>
        <dsp:cNvPr id="0" name=""/>
        <dsp:cNvSpPr/>
      </dsp:nvSpPr>
      <dsp:spPr>
        <a:xfrm>
          <a:off x="1590144" y="0"/>
          <a:ext cx="18021641" cy="97645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BEBDB-C21C-4663-841D-B26FFF299579}">
      <dsp:nvSpPr>
        <dsp:cNvPr id="0" name=""/>
        <dsp:cNvSpPr/>
      </dsp:nvSpPr>
      <dsp:spPr>
        <a:xfrm>
          <a:off x="464805" y="1688929"/>
          <a:ext cx="6217038" cy="6386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Evidence gathering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/>
            <a:t>To summer 2023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What are the issues, challenges and opportunities?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What’s working that we can build on?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What needs to change?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What can we learn from?</a:t>
          </a:r>
        </a:p>
      </dsp:txBody>
      <dsp:txXfrm>
        <a:off x="768296" y="1992420"/>
        <a:ext cx="5610056" cy="5779677"/>
      </dsp:txXfrm>
    </dsp:sp>
    <dsp:sp modelId="{449485E5-E8F4-4456-8809-3961EE09C914}">
      <dsp:nvSpPr>
        <dsp:cNvPr id="0" name=""/>
        <dsp:cNvSpPr/>
      </dsp:nvSpPr>
      <dsp:spPr>
        <a:xfrm>
          <a:off x="7492446" y="1748571"/>
          <a:ext cx="6217038" cy="6267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Exploring options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/>
            <a:t>Second half of 2023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Options development – what could work?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Options appraisal – strengths, weaknesses, opportunities, threats?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7795937" y="2052062"/>
        <a:ext cx="5610056" cy="5660394"/>
      </dsp:txXfrm>
    </dsp:sp>
    <dsp:sp modelId="{6F1E05FE-FAFE-4294-A569-772733D96DDF}">
      <dsp:nvSpPr>
        <dsp:cNvPr id="0" name=""/>
        <dsp:cNvSpPr/>
      </dsp:nvSpPr>
      <dsp:spPr>
        <a:xfrm>
          <a:off x="14520086" y="1788332"/>
          <a:ext cx="6217038" cy="6187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Proposal design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/>
            <a:t>Early 2024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Co-designed, evidence led, consensus based, costed proposal for future reform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14822152" y="2090398"/>
        <a:ext cx="5612906" cy="558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13"/>
          </p:nvPr>
        </p:nvSpPr>
        <p:spPr>
          <a:xfrm>
            <a:off x="-63501" y="-2206"/>
            <a:ext cx="24511001" cy="137204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3" name="powerpoint_basics_v2_Final Designcor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90" y="5374529"/>
            <a:ext cx="9679425" cy="834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owerpoint_basics_v2_Final Designcor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760610" y="-27205"/>
            <a:ext cx="9679425" cy="8349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ES_logo_landscape_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240" y="382857"/>
            <a:ext cx="3678178" cy="1273558"/>
          </a:xfrm>
          <a:prstGeom prst="rect">
            <a:avLst/>
          </a:prstGeom>
          <a:ln w="12700">
            <a:miter lim="400000"/>
          </a:ln>
          <a:effectLst>
            <a:outerShdw blurRad="138226" dir="5400000" rotWithShape="0">
              <a:srgbClr val="000000"/>
            </a:outerShdw>
          </a:effectLst>
        </p:spPr>
      </p:pic>
      <p:sp>
        <p:nvSpPr>
          <p:cNvPr id="16" name="Shape 16"/>
          <p:cNvSpPr>
            <a:spLocks noGrp="1"/>
          </p:cNvSpPr>
          <p:nvPr>
            <p:ph type="body" sz="quarter" idx="14"/>
          </p:nvPr>
        </p:nvSpPr>
        <p:spPr>
          <a:xfrm>
            <a:off x="5932636" y="6021198"/>
            <a:ext cx="12772728" cy="192760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2900">
                <a:solidFill>
                  <a:srgbClr val="F8BC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5"/>
          </p:nvPr>
        </p:nvSpPr>
        <p:spPr>
          <a:xfrm>
            <a:off x="7710871" y="8405047"/>
            <a:ext cx="9216257" cy="95297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ection Divi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13"/>
          </p:nvPr>
        </p:nvSpPr>
        <p:spPr>
          <a:xfrm>
            <a:off x="-63500" y="-2206"/>
            <a:ext cx="24511000" cy="137204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26" name="powerpoint_basics_v2_Final Designcor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body" sz="quarter" idx="14"/>
          </p:nvPr>
        </p:nvSpPr>
        <p:spPr>
          <a:xfrm>
            <a:off x="6752986" y="6021198"/>
            <a:ext cx="11132028" cy="192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SzTx/>
              <a:buNone/>
              <a:defRPr sz="12900">
                <a:solidFill>
                  <a:srgbClr val="F8BC00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5"/>
          </p:nvPr>
        </p:nvSpPr>
        <p:spPr>
          <a:xfrm>
            <a:off x="8132427" y="8405047"/>
            <a:ext cx="8373146" cy="95297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9" name="IES_logo_landscape_whit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240" y="382857"/>
            <a:ext cx="3678178" cy="127355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3054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Sample Tex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sz="quarter" idx="13"/>
          </p:nvPr>
        </p:nvSpPr>
        <p:spPr>
          <a:xfrm>
            <a:off x="960121" y="2194196"/>
            <a:ext cx="22357080" cy="18261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1200">
                <a:solidFill>
                  <a:srgbClr val="EFA73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quarter" idx="14"/>
          </p:nvPr>
        </p:nvSpPr>
        <p:spPr>
          <a:xfrm>
            <a:off x="960120" y="4224539"/>
            <a:ext cx="22357080" cy="11182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6600" b="1">
                <a:solidFill>
                  <a:srgbClr val="378FC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5" hasCustomPrompt="1"/>
          </p:nvPr>
        </p:nvSpPr>
        <p:spPr>
          <a:xfrm>
            <a:off x="960120" y="5751392"/>
            <a:ext cx="22357080" cy="71814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spcBef>
                <a:spcPts val="5900"/>
              </a:spcBef>
              <a:buSzTx/>
              <a:buNone/>
              <a:defRPr>
                <a:solidFill>
                  <a:srgbClr val="378FC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FE2EEE3B-E3FC-DC44-89A0-E67220C0A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28961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Pull Qou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half" idx="13"/>
          </p:nvPr>
        </p:nvSpPr>
        <p:spPr>
          <a:xfrm>
            <a:off x="4443826" y="3113385"/>
            <a:ext cx="16386142" cy="74892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8000">
                <a:solidFill>
                  <a:srgbClr val="378FC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owerpoint_basics_v2_Final Designcorner.png">
            <a:extLst>
              <a:ext uri="{FF2B5EF4-FFF2-40B4-BE49-F238E27FC236}">
                <a16:creationId xmlns:a16="http://schemas.microsoft.com/office/drawing/2014/main" id="{76647DCF-ADE8-7040-86EC-D584691A8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88602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74955D49-63DC-AB49-9057-018E8BD5F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C3F9F-771A-4047-8FBD-FE558D6A6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740" y="1811347"/>
            <a:ext cx="9554682" cy="695795"/>
          </a:xfrm>
        </p:spPr>
        <p:txBody>
          <a:bodyPr>
            <a:noAutofit/>
          </a:bodyPr>
          <a:lstStyle>
            <a:lvl1pPr algn="l">
              <a:defRPr sz="4800" b="1"/>
            </a:lvl1pPr>
          </a:lstStyle>
          <a:p>
            <a:r>
              <a:rPr lang="en-US" dirty="0"/>
              <a:t>Bulleted 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519AD22-8AE8-BF41-B6DD-2B9D2979E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740" y="3130972"/>
            <a:ext cx="21677339" cy="900560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800"/>
            </a:lvl1pPr>
            <a:lvl2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800"/>
            </a:lvl2pPr>
            <a:lvl3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800"/>
            </a:lvl3pPr>
            <a:lvl4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800"/>
            </a:lvl4pPr>
            <a:lvl5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78FC2"/>
              </a:buClr>
              <a:buSzPct val="150000"/>
              <a:buFont typeface="Arial" panose="020B0604020202020204" pitchFamily="34" charset="0"/>
              <a:buChar char="•"/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hape 37">
            <a:extLst>
              <a:ext uri="{FF2B5EF4-FFF2-40B4-BE49-F238E27FC236}">
                <a16:creationId xmlns:a16="http://schemas.microsoft.com/office/drawing/2014/main" id="{6AA1071D-630D-8141-8F25-0D9A902CE5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1739" y="527991"/>
            <a:ext cx="21875461" cy="11182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sz="6600" b="1">
                <a:solidFill>
                  <a:srgbClr val="EFA731"/>
                </a:solidFill>
              </a:defRPr>
            </a:lvl1pPr>
          </a:lstStyle>
          <a:p>
            <a:pPr lvl="0"/>
            <a:r>
              <a:rPr lang="en-US" dirty="0"/>
              <a:t>Title sample</a:t>
            </a:r>
          </a:p>
        </p:txBody>
      </p:sp>
    </p:spTree>
    <p:extLst>
      <p:ext uri="{BB962C8B-B14F-4D97-AF65-F5344CB8AC3E}">
        <p14:creationId xmlns:p14="http://schemas.microsoft.com/office/powerpoint/2010/main" val="21817165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align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74955D49-63DC-AB49-9057-018E8BD5F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202B61-4688-834F-8835-C61DE1224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741" y="623393"/>
            <a:ext cx="20726400" cy="1002207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66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E151C7-26AC-2845-90CE-BE78739053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3421063"/>
            <a:ext cx="21677339" cy="86878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800"/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4000"/>
            </a:lvl5pPr>
          </a:lstStyle>
          <a:p>
            <a:pPr lvl="0"/>
            <a:r>
              <a:rPr lang="en-US" dirty="0"/>
              <a:t>Body copy text to sit here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E80F1-EC26-1045-A72D-EFB69CE483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1450" y="1872086"/>
            <a:ext cx="7735888" cy="791104"/>
          </a:xfr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Text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41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 Chart Samp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74955D49-63DC-AB49-9057-018E8BD5F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90" y="8918737"/>
            <a:ext cx="5570903" cy="48057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C3F9F-771A-4047-8FBD-FE558D6A6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5200" y="2743200"/>
            <a:ext cx="19189700" cy="695795"/>
          </a:xfrm>
        </p:spPr>
        <p:txBody>
          <a:bodyPr>
            <a:noAutofit/>
          </a:bodyPr>
          <a:lstStyle>
            <a:lvl1pPr algn="l">
              <a:defRPr sz="4800" b="1"/>
            </a:lvl1pPr>
          </a:lstStyle>
          <a:p>
            <a:r>
              <a:rPr lang="en-US" dirty="0"/>
              <a:t>Smart Art Sample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944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 Chart Samp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owerpoint_basics_v2_Final Designcorner.png">
            <a:extLst>
              <a:ext uri="{FF2B5EF4-FFF2-40B4-BE49-F238E27FC236}">
                <a16:creationId xmlns:a16="http://schemas.microsoft.com/office/drawing/2014/main" id="{74955D49-63DC-AB49-9057-018E8BD5F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90" y="10866783"/>
            <a:ext cx="3312687" cy="28576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03017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lvl1pPr>
            <a:lvl2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5000"/>
              <a:defRPr/>
            </a:lvl2pPr>
            <a:lvl3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lvl3pPr>
            <a:lvl4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lvl4pPr>
            <a:lvl5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10000"/>
              </a:lnSpc>
              <a:defRPr sz="6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12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ES_logo_landscape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71409" y="387350"/>
            <a:ext cx="3652227" cy="12645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014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spcBef>
                <a:spcPts val="0"/>
              </a:spcBef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59" r:id="rId8"/>
    <p:sldLayoutId id="2147483662" r:id="rId9"/>
  </p:sldLayoutIdLst>
  <p:transition spd="med"/>
  <p:txStyles>
    <p:title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2550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75000"/>
        <a:buFontTx/>
        <a:buNone/>
        <a:tabLst/>
        <a:defRPr sz="4000" b="0" i="0" u="none" strike="noStrike" cap="none" spc="0" baseline="0">
          <a:ln>
            <a:noFill/>
          </a:ln>
          <a:solidFill>
            <a:srgbClr val="378FC2"/>
          </a:solidFill>
          <a:uFillTx/>
          <a:latin typeface="+mn-lt"/>
          <a:ea typeface="+mn-ea"/>
          <a:cs typeface="+mn-cs"/>
          <a:sym typeface="Arial"/>
        </a:defRPr>
      </a:lvl5pPr>
      <a:lvl6pPr marL="3663461" marR="0" indent="-488461" algn="ctr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1B2F66"/>
          </a:solidFill>
          <a:uFillTx/>
          <a:latin typeface="+mn-lt"/>
          <a:ea typeface="+mn-ea"/>
          <a:cs typeface="+mn-cs"/>
          <a:sym typeface="Arial"/>
        </a:defRPr>
      </a:lvl6pPr>
      <a:lvl7pPr marL="4298461" marR="0" indent="-488461" algn="ctr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1B2F66"/>
          </a:solidFill>
          <a:uFillTx/>
          <a:latin typeface="+mn-lt"/>
          <a:ea typeface="+mn-ea"/>
          <a:cs typeface="+mn-cs"/>
          <a:sym typeface="Arial"/>
        </a:defRPr>
      </a:lvl7pPr>
      <a:lvl8pPr marL="4933461" marR="0" indent="-488461" algn="ctr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1B2F66"/>
          </a:solidFill>
          <a:uFillTx/>
          <a:latin typeface="+mn-lt"/>
          <a:ea typeface="+mn-ea"/>
          <a:cs typeface="+mn-cs"/>
          <a:sym typeface="Arial"/>
        </a:defRPr>
      </a:lvl8pPr>
      <a:lvl9pPr marL="5568461" marR="0" indent="-488461" algn="ctr" defTabSz="82550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1B2F66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wilson@ies.ac.uk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tonywilsonI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ony.wilson@ies.ac.uk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tonywilsonI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mployment-studies.co.uk/resource/commission-future-employment-support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49EADB-3623-E0DD-E068-4D3B8EA46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" b="57441"/>
          <a:stretch/>
        </p:blipFill>
        <p:spPr>
          <a:xfrm>
            <a:off x="-99681" y="-1"/>
            <a:ext cx="24539716" cy="13716001"/>
          </a:xfrm>
          <a:prstGeom prst="rect">
            <a:avLst/>
          </a:prstGeom>
        </p:spPr>
      </p:pic>
      <p:sp>
        <p:nvSpPr>
          <p:cNvPr id="71" name="Shape 71"/>
          <p:cNvSpPr>
            <a:spLocks noGrp="1"/>
          </p:cNvSpPr>
          <p:nvPr>
            <p:ph type="body" sz="quarter" idx="14"/>
          </p:nvPr>
        </p:nvSpPr>
        <p:spPr>
          <a:xfrm>
            <a:off x="-21824" y="5160098"/>
            <a:ext cx="24384001" cy="3395801"/>
          </a:xfrm>
          <a:prstGeom prst="rect">
            <a:avLst/>
          </a:prstGeom>
          <a:solidFill>
            <a:srgbClr val="378FC2">
              <a:alpha val="95000"/>
            </a:srgbClr>
          </a:solidFill>
          <a:ln w="152400">
            <a:solidFill>
              <a:srgbClr val="F8BC00"/>
            </a:solidFill>
          </a:ln>
        </p:spPr>
        <p:txBody>
          <a:bodyPr/>
          <a:lstStyle/>
          <a:p>
            <a:r>
              <a:rPr lang="en-GB" dirty="0"/>
              <a:t>Working for the Future:</a:t>
            </a:r>
          </a:p>
          <a:p>
            <a:r>
              <a:rPr lang="en-GB" sz="8000" dirty="0"/>
              <a:t>Commission on the Future of Employment Support</a:t>
            </a:r>
            <a:endParaRPr sz="8000" dirty="0"/>
          </a:p>
        </p:txBody>
      </p:sp>
      <p:sp>
        <p:nvSpPr>
          <p:cNvPr id="72" name="Shape 72"/>
          <p:cNvSpPr>
            <a:spLocks noGrp="1"/>
          </p:cNvSpPr>
          <p:nvPr>
            <p:ph type="body" sz="quarter" idx="15"/>
          </p:nvPr>
        </p:nvSpPr>
        <p:spPr>
          <a:xfrm>
            <a:off x="0" y="10172587"/>
            <a:ext cx="24384000" cy="2026196"/>
          </a:xfrm>
          <a:prstGeom prst="rect">
            <a:avLst/>
          </a:prstGeom>
          <a:solidFill>
            <a:srgbClr val="378FC2">
              <a:alpha val="90000"/>
            </a:srgbClr>
          </a:solidFill>
          <a:ln w="152400">
            <a:solidFill>
              <a:srgbClr val="F8BC00"/>
            </a:solidFill>
          </a:ln>
        </p:spPr>
        <p:txBody>
          <a:bodyPr/>
          <a:lstStyle/>
          <a:p>
            <a:r>
              <a:rPr lang="en-GB" dirty="0"/>
              <a:t>Tony Wilson, Institute for Employment Studies</a:t>
            </a:r>
          </a:p>
          <a:p>
            <a:r>
              <a:rPr lang="en-GB" dirty="0">
                <a:hlinkClick r:id="rId3"/>
              </a:rPr>
              <a:t>tony.wilson@ies.ac.uk</a:t>
            </a:r>
            <a:r>
              <a:rPr lang="en-GB" dirty="0"/>
              <a:t>  </a:t>
            </a:r>
            <a:r>
              <a:rPr lang="en-GB" sz="6000" dirty="0">
                <a:solidFill>
                  <a:schemeClr val="tx2"/>
                </a:solidFill>
                <a:hlinkClick r:id="rId4"/>
              </a:rPr>
              <a:t>@tonywilsonIES</a:t>
            </a:r>
            <a:endParaRPr lang="en-GB" sz="6000" dirty="0">
              <a:solidFill>
                <a:schemeClr val="tx2"/>
              </a:solidFill>
            </a:endParaRPr>
          </a:p>
        </p:txBody>
      </p:sp>
      <p:pic>
        <p:nvPicPr>
          <p:cNvPr id="68" name="powerpoint_basics_v2_Final Designcorn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282" y="5410277"/>
            <a:ext cx="9679425" cy="834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owerpoint_basics_v2_Final Designcorn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760610" y="-27205"/>
            <a:ext cx="9679425" cy="8349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ES_logo_landscape_whit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7240" y="382857"/>
            <a:ext cx="3678178" cy="1273558"/>
          </a:xfrm>
          <a:prstGeom prst="rect">
            <a:avLst/>
          </a:prstGeom>
          <a:ln w="12700">
            <a:miter lim="400000"/>
          </a:ln>
          <a:effectLst>
            <a:outerShdw blurRad="138226" dir="5400000" rotWithShape="0">
              <a:srgbClr val="000000"/>
            </a:outerShdw>
          </a:effectLst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F716158E-483B-0BB1-1865-B74BABE90A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05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1CA13-CC63-C4D4-8BD5-1D462187E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Jobs are changing: need to develop pathways for new jobs – digital, Net Zero</a:t>
            </a:r>
          </a:p>
          <a:p>
            <a:r>
              <a:rPr lang="en-GB" dirty="0"/>
              <a:t>Labour force is changing: need to raise participation among older people, those who are more disadvantaged</a:t>
            </a:r>
          </a:p>
          <a:p>
            <a:r>
              <a:rPr lang="en-GB" dirty="0"/>
              <a:t>But many respondents were more immediately and practically focused:</a:t>
            </a:r>
          </a:p>
          <a:p>
            <a:pPr marL="1530350" lvl="1"/>
            <a:r>
              <a:rPr lang="en-GB" dirty="0"/>
              <a:t>Improve access to in-work support, address working poverty</a:t>
            </a:r>
          </a:p>
          <a:p>
            <a:pPr marL="1530350" lvl="1"/>
            <a:r>
              <a:rPr lang="en-GB" dirty="0"/>
              <a:t>Support people who want to start or grow their own businesses</a:t>
            </a:r>
          </a:p>
          <a:p>
            <a:pPr marL="1530350" lvl="1"/>
            <a:r>
              <a:rPr lang="en-GB" dirty="0"/>
              <a:t>Harness the benefits/ mitigate risks of digital service delivery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EBB29-891D-EC14-0219-FF33BADF3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Future needs and opportunities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284FF894-078C-97CA-81EE-A65B0C4C6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086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273B-1B9C-52D8-550E-5EA68C7BC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Feedback on the findings first</a:t>
            </a:r>
          </a:p>
          <a:p>
            <a:r>
              <a:rPr lang="en-GB" dirty="0"/>
              <a:t>Anything missing?</a:t>
            </a:r>
          </a:p>
          <a:p>
            <a:r>
              <a:rPr lang="en-GB" dirty="0"/>
              <a:t>Anything that stands out?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D7A9-30AE-A79F-7F3F-1E70A8F8E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Over to you!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FBF896C-8783-C84A-A4AE-D5904DE3C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38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49EADB-3623-E0DD-E068-4D3B8EA46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" b="57441"/>
          <a:stretch/>
        </p:blipFill>
        <p:spPr>
          <a:xfrm>
            <a:off x="-99681" y="-1"/>
            <a:ext cx="24539716" cy="13716001"/>
          </a:xfrm>
          <a:prstGeom prst="rect">
            <a:avLst/>
          </a:prstGeom>
        </p:spPr>
      </p:pic>
      <p:sp>
        <p:nvSpPr>
          <p:cNvPr id="71" name="Shape 71"/>
          <p:cNvSpPr>
            <a:spLocks noGrp="1"/>
          </p:cNvSpPr>
          <p:nvPr>
            <p:ph type="body" sz="quarter" idx="14"/>
          </p:nvPr>
        </p:nvSpPr>
        <p:spPr>
          <a:xfrm>
            <a:off x="-1" y="5155647"/>
            <a:ext cx="24384001" cy="3395801"/>
          </a:xfrm>
          <a:prstGeom prst="rect">
            <a:avLst/>
          </a:prstGeom>
          <a:solidFill>
            <a:srgbClr val="378FC2">
              <a:alpha val="90000"/>
            </a:srgbClr>
          </a:solidFill>
          <a:ln w="152400">
            <a:solidFill>
              <a:srgbClr val="F8BC00"/>
            </a:solidFill>
          </a:ln>
        </p:spPr>
        <p:txBody>
          <a:bodyPr/>
          <a:lstStyle/>
          <a:p>
            <a:r>
              <a:rPr lang="en-GB" dirty="0"/>
              <a:t>Working for the Future:</a:t>
            </a:r>
          </a:p>
          <a:p>
            <a:r>
              <a:rPr lang="en-GB" sz="8000" dirty="0"/>
              <a:t>Commission on the Future of Employment Support</a:t>
            </a:r>
            <a:endParaRPr sz="8000" dirty="0"/>
          </a:p>
        </p:txBody>
      </p:sp>
      <p:sp>
        <p:nvSpPr>
          <p:cNvPr id="72" name="Shape 72"/>
          <p:cNvSpPr>
            <a:spLocks noGrp="1"/>
          </p:cNvSpPr>
          <p:nvPr>
            <p:ph type="body" sz="quarter" idx="15"/>
          </p:nvPr>
        </p:nvSpPr>
        <p:spPr>
          <a:xfrm>
            <a:off x="0" y="10172587"/>
            <a:ext cx="24384000" cy="2026196"/>
          </a:xfrm>
          <a:prstGeom prst="rect">
            <a:avLst/>
          </a:prstGeom>
          <a:solidFill>
            <a:srgbClr val="378FC2">
              <a:alpha val="90000"/>
            </a:srgbClr>
          </a:solidFill>
          <a:ln w="152400">
            <a:solidFill>
              <a:srgbClr val="F8BC00"/>
            </a:solidFill>
          </a:ln>
        </p:spPr>
        <p:txBody>
          <a:bodyPr/>
          <a:lstStyle/>
          <a:p>
            <a:r>
              <a:rPr lang="en-GB" dirty="0"/>
              <a:t>Tony Wilson, Institute for Employment Studies</a:t>
            </a:r>
          </a:p>
          <a:p>
            <a:r>
              <a:rPr lang="en-GB" dirty="0">
                <a:hlinkClick r:id="rId3"/>
              </a:rPr>
              <a:t>tony.wilson@ies.ac.uk</a:t>
            </a:r>
            <a:r>
              <a:rPr lang="en-GB" dirty="0"/>
              <a:t>  </a:t>
            </a:r>
            <a:r>
              <a:rPr lang="en-GB" sz="6000" dirty="0">
                <a:solidFill>
                  <a:schemeClr val="tx2"/>
                </a:solidFill>
                <a:hlinkClick r:id="rId4"/>
              </a:rPr>
              <a:t>@tonywilsonIES</a:t>
            </a:r>
            <a:endParaRPr lang="en-GB" sz="6000" dirty="0">
              <a:solidFill>
                <a:schemeClr val="tx2"/>
              </a:solidFill>
            </a:endParaRPr>
          </a:p>
        </p:txBody>
      </p:sp>
      <p:pic>
        <p:nvPicPr>
          <p:cNvPr id="68" name="powerpoint_basics_v2_Final Designcorn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682" y="5562677"/>
            <a:ext cx="9679425" cy="834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owerpoint_basics_v2_Final Designcorn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760610" y="-27205"/>
            <a:ext cx="9679425" cy="8349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ES_logo_landscape_whit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7240" y="382857"/>
            <a:ext cx="3678178" cy="1273558"/>
          </a:xfrm>
          <a:prstGeom prst="rect">
            <a:avLst/>
          </a:prstGeom>
          <a:ln w="12700">
            <a:miter lim="400000"/>
          </a:ln>
          <a:effectLst>
            <a:outerShdw blurRad="138226" dir="5400000" rotWithShape="0">
              <a:srgbClr val="000000"/>
            </a:outerShdw>
          </a:effectLst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523948F-0A2E-EA1D-B7CA-C161702F04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23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66F61-B02D-FB73-A42B-457DE3B33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740" y="2405273"/>
            <a:ext cx="21677339" cy="1011803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Established to develop evidence-led proposals for reform of our system of employment support and services</a:t>
            </a:r>
          </a:p>
          <a:p>
            <a:r>
              <a:rPr lang="en-GB" dirty="0"/>
              <a:t>Defining employment support as </a:t>
            </a:r>
            <a:r>
              <a:rPr lang="en-GB" b="1" dirty="0"/>
              <a:t>public or publicly-funded services </a:t>
            </a:r>
            <a:r>
              <a:rPr lang="en-GB" dirty="0"/>
              <a:t>that:</a:t>
            </a:r>
          </a:p>
          <a:p>
            <a:pPr marL="1252538" lvl="1"/>
            <a:r>
              <a:rPr lang="en-GB" dirty="0"/>
              <a:t>Help people who want to move into work, stay in work or progress in work to do so</a:t>
            </a:r>
          </a:p>
          <a:p>
            <a:pPr marL="1252538" lvl="1"/>
            <a:r>
              <a:rPr lang="en-GB" dirty="0"/>
              <a:t>Help employers to find, recruit and retain the right people for their jobs</a:t>
            </a:r>
          </a:p>
          <a:p>
            <a:r>
              <a:rPr lang="en-GB" dirty="0"/>
              <a:t>Looking at:</a:t>
            </a:r>
          </a:p>
          <a:p>
            <a:pPr marL="1252538"/>
            <a:r>
              <a:rPr lang="en-GB" dirty="0"/>
              <a:t>How support is organised at a UK level, within UK nations and locally</a:t>
            </a:r>
          </a:p>
          <a:p>
            <a:pPr marL="1252538"/>
            <a:r>
              <a:rPr lang="en-GB" dirty="0"/>
              <a:t>Role and function of Jobcentre Plus and of wider contracted or commissioned support</a:t>
            </a:r>
          </a:p>
          <a:p>
            <a:pPr marL="1252538"/>
            <a:r>
              <a:rPr lang="en-GB" dirty="0"/>
              <a:t>How employment is supported in wider public services like education, skills and health</a:t>
            </a:r>
          </a:p>
          <a:p>
            <a:r>
              <a:rPr lang="en-GB" dirty="0"/>
              <a:t>Commission will run for around eighteen months, hosted by IES with funding and support from </a:t>
            </a:r>
            <a:r>
              <a:rPr lang="en-GB" dirty="0" err="1"/>
              <a:t>abrdn</a:t>
            </a:r>
            <a:r>
              <a:rPr lang="en-GB" dirty="0"/>
              <a:t> Financial Fairness Trust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D9141-06A8-183D-3F69-A889BC3F6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About the Commission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34F6F7C-FA2D-469F-99F3-95C12584E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997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42EEDF62-DA71-FBF0-631B-CE256CF32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9"/>
          <a:stretch/>
        </p:blipFill>
        <p:spPr bwMode="auto">
          <a:xfrm>
            <a:off x="1675082" y="2085946"/>
            <a:ext cx="21033836" cy="95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9E732B8C-CE11-3B1F-876F-E1856397E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43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FA3D-0289-6159-F012-2AEF32D9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990249"/>
            <a:ext cx="21677339" cy="1118255"/>
          </a:xfrm>
        </p:spPr>
        <p:txBody>
          <a:bodyPr/>
          <a:lstStyle/>
          <a:p>
            <a:r>
              <a:rPr lang="en-GB" dirty="0"/>
              <a:t>Ten commissioners from across employment support, public services, business and civil society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F9EEC-A8AA-B57A-D643-ADC27B99C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740" y="3449020"/>
            <a:ext cx="21677339" cy="90056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Ashwin Kumar – Professor of Social Policy; Manchester Metropolitan University</a:t>
            </a:r>
          </a:p>
          <a:p>
            <a:r>
              <a:rPr lang="en-GB" dirty="0"/>
              <a:t>Carmen Watson – Chairperson, Pertemps Network Group</a:t>
            </a:r>
          </a:p>
          <a:p>
            <a:r>
              <a:rPr lang="en-GB" dirty="0"/>
              <a:t>Fran Beasley – former Chief Executive, London Borough of Hillingdon</a:t>
            </a:r>
          </a:p>
          <a:p>
            <a:r>
              <a:rPr lang="en-GB" dirty="0"/>
              <a:t>Karen Brookes – Director of People and Infrastructure, Sir Robert McAlpine</a:t>
            </a:r>
          </a:p>
          <a:p>
            <a:r>
              <a:rPr lang="en-GB" dirty="0"/>
              <a:t>Kate Bell – Head of Rights, International, Social and Economics; Trades Union Congress</a:t>
            </a:r>
          </a:p>
          <a:p>
            <a:r>
              <a:rPr lang="en-GB" dirty="0"/>
              <a:t>Kayley Hignell – Head of Policy (Families, Welfare and Work); Citizens Advice</a:t>
            </a:r>
          </a:p>
          <a:p>
            <a:r>
              <a:rPr lang="en-GB" dirty="0"/>
              <a:t>Liz Sayce – Visiting Fellow, London School of Economics and Political Science</a:t>
            </a:r>
          </a:p>
          <a:p>
            <a:r>
              <a:rPr lang="en-GB" dirty="0"/>
              <a:t>Michael Sheen – actor and producer</a:t>
            </a:r>
          </a:p>
          <a:p>
            <a:r>
              <a:rPr lang="en-GB" dirty="0"/>
              <a:t>Mubin Haq – Chief Executive; </a:t>
            </a:r>
            <a:r>
              <a:rPr lang="en-GB" dirty="0" err="1"/>
              <a:t>abrdn</a:t>
            </a:r>
            <a:r>
              <a:rPr lang="en-GB" dirty="0"/>
              <a:t> Financial Fairness Trust</a:t>
            </a:r>
          </a:p>
          <a:p>
            <a:r>
              <a:rPr lang="en-GB" dirty="0"/>
              <a:t>Neil Carberry – Chief Executive; Recruitment and Employment Confederation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267C8-539B-A716-4284-FC4B87CB9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Commissioners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85F77CC-DE2A-20DE-F9A2-BF06B23B9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429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9BC9-8FE8-AAD7-B35F-BC244712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39" y="1811347"/>
            <a:ext cx="21677339" cy="695795"/>
          </a:xfrm>
        </p:spPr>
        <p:txBody>
          <a:bodyPr/>
          <a:lstStyle/>
          <a:p>
            <a:r>
              <a:rPr lang="en-GB" dirty="0"/>
              <a:t>Three phases: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BBC6A-8A68-2D78-703B-EF18A7AA5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Timing and process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0534DB-9286-C94D-EE5B-BBDF84228AE3}"/>
              </a:ext>
            </a:extLst>
          </p:cNvPr>
          <p:cNvGraphicFramePr/>
          <p:nvPr/>
        </p:nvGraphicFramePr>
        <p:xfrm>
          <a:off x="1591034" y="2221360"/>
          <a:ext cx="21201931" cy="976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2610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7D7D1-F790-EB79-7A1F-DD64CF253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1740" y="3130972"/>
            <a:ext cx="21677339" cy="988928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Ran between November and January</a:t>
            </a:r>
          </a:p>
          <a:p>
            <a:r>
              <a:rPr lang="en-GB" dirty="0"/>
              <a:t>95 responses, 249 pieces of evidence submitted</a:t>
            </a:r>
          </a:p>
          <a:p>
            <a:r>
              <a:rPr lang="en-GB" dirty="0"/>
              <a:t>Initial summary at </a:t>
            </a:r>
            <a:r>
              <a:rPr lang="en-GB" dirty="0">
                <a:hlinkClick r:id="rId2"/>
              </a:rPr>
              <a:t>https://www.employment-studies.co.uk/resource/commission-future-employment-support</a:t>
            </a:r>
            <a:r>
              <a:rPr lang="en-GB" dirty="0"/>
              <a:t> </a:t>
            </a:r>
          </a:p>
          <a:p>
            <a:r>
              <a:rPr lang="en-GB" dirty="0"/>
              <a:t>Questions in four areas – how support/ services:</a:t>
            </a:r>
          </a:p>
          <a:p>
            <a:pPr marL="1252538"/>
            <a:r>
              <a:rPr lang="en-GB" dirty="0"/>
              <a:t>Can work better for individuals, and particularly for those more disadvantaged in the labour market;</a:t>
            </a:r>
          </a:p>
          <a:p>
            <a:pPr marL="1252538"/>
            <a:r>
              <a:rPr lang="en-GB" dirty="0"/>
              <a:t>Can meet the needs of employers, both to fill their jobs and support good work;</a:t>
            </a:r>
          </a:p>
          <a:p>
            <a:pPr marL="1252538"/>
            <a:r>
              <a:rPr lang="en-GB" dirty="0"/>
              <a:t>Is organised and governed, including the role of the UK, devolved and local government and how services join up and work together locally; and</a:t>
            </a:r>
          </a:p>
          <a:p>
            <a:pPr marL="1252538"/>
            <a:r>
              <a:rPr lang="en-GB" dirty="0"/>
              <a:t>Can meet the needs of our future economy and society – supporting growth, economic change, an ageing population and the transition to net zero.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84805-0754-F163-C88F-D850C51E8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Call for Evidence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95DF78C-4BA7-6CAB-51EE-4B2B85E03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97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5D9BD-B8B3-A0E9-9330-F13D3AE56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Different approach to ‘work first’ – less focus on sanctions and compliance, more on relationships and support</a:t>
            </a:r>
          </a:p>
          <a:p>
            <a:r>
              <a:rPr lang="en-GB" dirty="0"/>
              <a:t>Some support for a more ‘universal’/ entitlement based approach…</a:t>
            </a:r>
          </a:p>
          <a:p>
            <a:r>
              <a:rPr lang="en-GB" dirty="0"/>
              <a:t>… alongside emphasis on need for more targeted support for particular, disadvantaged groups – including many not on benefits</a:t>
            </a:r>
          </a:p>
          <a:p>
            <a:r>
              <a:rPr lang="en-GB" dirty="0"/>
              <a:t>Strong focus on importance of partnership working and joining up – health, housing, skills, careers services</a:t>
            </a:r>
          </a:p>
          <a:p>
            <a:r>
              <a:rPr lang="en-GB" dirty="0"/>
              <a:t>Linking to an emphasis on local delivery, place-based approaches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E4CC-86C6-2863-1666-288601CCA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Support for individuals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35ECB22-FE01-5BC7-5DC7-1505E7469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30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6F0A4-6074-4BEB-A355-F50563452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Viewed as complicated, fragmented, disjointed – need for more co-ordination</a:t>
            </a:r>
          </a:p>
          <a:p>
            <a:r>
              <a:rPr lang="en-GB" dirty="0"/>
              <a:t>Preference again for a more localised approach…</a:t>
            </a:r>
          </a:p>
          <a:p>
            <a:r>
              <a:rPr lang="en-GB" dirty="0"/>
              <a:t>… with a different approach to ‘work first’ – less push, more brokerage…</a:t>
            </a:r>
          </a:p>
          <a:p>
            <a:r>
              <a:rPr lang="en-GB" dirty="0"/>
              <a:t>… and emphasis on working better with wider services like education, skills, careers, health</a:t>
            </a:r>
          </a:p>
          <a:p>
            <a:r>
              <a:rPr lang="en-GB" dirty="0"/>
              <a:t>Support for greater joining up with wider business services</a:t>
            </a:r>
          </a:p>
          <a:p>
            <a:r>
              <a:rPr lang="en-GB" dirty="0"/>
              <a:t>And better able to help with wider drivers of decent work – job design, workforce planning, (line) management, workplace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4063F-C713-3FA8-EE31-E1858DB0E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Employer support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A7CE25-F17F-3752-0751-D764D5CF5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986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5385A-2194-D40B-4338-169CBF8B65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System is overly centralised and hard to navigate</a:t>
            </a:r>
          </a:p>
          <a:p>
            <a:r>
              <a:rPr lang="en-GB" dirty="0"/>
              <a:t>Funding is piecemeal and too short term</a:t>
            </a:r>
          </a:p>
          <a:p>
            <a:r>
              <a:rPr lang="en-GB" dirty="0"/>
              <a:t>General support for greater devolution – of funding, design, management</a:t>
            </a:r>
          </a:p>
          <a:p>
            <a:r>
              <a:rPr lang="en-GB" dirty="0"/>
              <a:t>Some discussion of challenges with this – capacity, capability, consistency</a:t>
            </a:r>
          </a:p>
          <a:p>
            <a:r>
              <a:rPr lang="en-GB" dirty="0"/>
              <a:t>Support for specialist, commissioned provision for more disadvantaged groups…</a:t>
            </a:r>
          </a:p>
          <a:p>
            <a:r>
              <a:rPr lang="en-GB" dirty="0"/>
              <a:t>… But view that ‘DWP’ provision can be too large scale to join up effectively locally, too centralised, and too focused on ‘any job’</a:t>
            </a:r>
          </a:p>
          <a:p>
            <a:r>
              <a:rPr lang="en-GB" dirty="0"/>
              <a:t>Widespread concern around extent and use of conditionality</a:t>
            </a:r>
          </a:p>
          <a:p>
            <a:r>
              <a:rPr lang="en-GB" dirty="0"/>
              <a:t>Many respondents supported a greater (or complete) separation between benefits oversight and employment support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F1D91-73BB-5EB1-C8D9-F4D8C948F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Structure and governance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EC53F937-5F33-5C6C-6E95-4C283AEF0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839" y="12513951"/>
            <a:ext cx="4831161" cy="11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1115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IES TInt Orange">
      <a:dk1>
        <a:srgbClr val="1A2F66"/>
      </a:dk1>
      <a:lt1>
        <a:srgbClr val="FFFFFF"/>
      </a:lt1>
      <a:dk2>
        <a:srgbClr val="EEA730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B2F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ES PPT Template June 21" id="{DA6F5B4F-1E8A-439A-AFBB-7971EFA3F199}" vid="{F70EB473-D78B-4D73-8A80-B14A90F9D08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B2F66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IES PPT Template June 21</Template>
  <TotalTime>1616</TotalTime>
  <Words>898</Words>
  <Application>Microsoft Office PowerPoint</Application>
  <PresentationFormat>Custom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Ten commissioners from across employment support, public services, business and civil society</vt:lpstr>
      <vt:lpstr>Three phases: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Wilson</dc:creator>
  <cp:lastModifiedBy>Tony Wilson</cp:lastModifiedBy>
  <cp:revision>8</cp:revision>
  <dcterms:created xsi:type="dcterms:W3CDTF">2022-09-11T14:16:11Z</dcterms:created>
  <dcterms:modified xsi:type="dcterms:W3CDTF">2023-05-31T09:48:41Z</dcterms:modified>
</cp:coreProperties>
</file>