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75" r:id="rId9"/>
    <p:sldId id="264" r:id="rId10"/>
    <p:sldId id="265" r:id="rId11"/>
    <p:sldId id="267" r:id="rId12"/>
    <p:sldId id="271" r:id="rId13"/>
    <p:sldId id="274" r:id="rId14"/>
    <p:sldId id="27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1pPr>
    <a:lvl2pPr marL="0" marR="0" indent="2286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2pPr>
    <a:lvl3pPr marL="0" marR="0" indent="4572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3pPr>
    <a:lvl4pPr marL="0" marR="0" indent="6858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4pPr>
    <a:lvl5pPr marL="0" marR="0" indent="9144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5pPr>
    <a:lvl6pPr marL="0" marR="0" indent="11430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6pPr>
    <a:lvl7pPr marL="0" marR="0" indent="13716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7pPr>
    <a:lvl8pPr marL="0" marR="0" indent="16002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8pPr>
    <a:lvl9pPr marL="0" marR="0" indent="182880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B"/>
    <a:srgbClr val="606C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6667" autoAdjust="0"/>
  </p:normalViewPr>
  <p:slideViewPr>
    <p:cSldViewPr snapToGrid="0" snapToObjects="1">
      <p:cViewPr varScale="1">
        <p:scale>
          <a:sx n="31" d="100"/>
          <a:sy n="31" d="100"/>
        </p:scale>
        <p:origin x="1398" y="3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4002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pic>
        <p:nvPicPr>
          <p:cNvPr id="3" name="pasted-image.pdf">
            <a:extLst>
              <a:ext uri="{FF2B5EF4-FFF2-40B4-BE49-F238E27FC236}">
                <a16:creationId xmlns:a16="http://schemas.microsoft.com/office/drawing/2014/main" id="{82D7741A-D258-B643-BF5D-AB5666AAA639}"/>
              </a:ext>
            </a:extLst>
          </p:cNvPr>
          <p:cNvPicPr>
            <a:picLocks noChangeAspect="1"/>
          </p:cNvPicPr>
          <p:nvPr userDrawn="1"/>
        </p:nvPicPr>
        <p:blipFill>
          <a:blip r:embed="rId2">
            <a:alphaModFix amt="41728"/>
          </a:blip>
          <a:stretch>
            <a:fillRect/>
          </a:stretch>
        </p:blipFill>
        <p:spPr>
          <a:xfrm>
            <a:off x="4666989" y="-6354510"/>
            <a:ext cx="20612225" cy="26425020"/>
          </a:xfrm>
          <a:prstGeom prst="rect">
            <a:avLst/>
          </a:prstGeom>
          <a:ln w="12700">
            <a:miter lim="400000"/>
          </a:ln>
        </p:spPr>
      </p:pic>
      <p:sp>
        <p:nvSpPr>
          <p:cNvPr id="5" name="Shape 4">
            <a:extLst>
              <a:ext uri="{FF2B5EF4-FFF2-40B4-BE49-F238E27FC236}">
                <a16:creationId xmlns:a16="http://schemas.microsoft.com/office/drawing/2014/main" id="{061835B0-39F3-0C4E-B19E-AC2A9C08DDAD}"/>
              </a:ext>
            </a:extLst>
          </p:cNvPr>
          <p:cNvSpPr>
            <a:spLocks noGrp="1"/>
          </p:cNvSpPr>
          <p:nvPr>
            <p:ph type="sldNum" sz="quarter" idx="2"/>
          </p:nvPr>
        </p:nvSpPr>
        <p:spPr>
          <a:xfrm>
            <a:off x="21702095" y="12960767"/>
            <a:ext cx="1645395" cy="438595"/>
          </a:xfrm>
          <a:prstGeom prst="rect">
            <a:avLst/>
          </a:prstGeom>
          <a:ln w="12700">
            <a:miter lim="400000"/>
          </a:ln>
        </p:spPr>
        <p:txBody>
          <a:bodyPr lIns="71437" tIns="71437" rIns="71437" bIns="71437">
            <a:spAutoFit/>
          </a:bodyPr>
          <a:lstStyle>
            <a:lvl1pPr algn="r">
              <a:lnSpc>
                <a:spcPts val="2300"/>
              </a:lnSpc>
              <a:defRPr sz="1600" baseline="0">
                <a:solidFill>
                  <a:srgbClr val="606C75"/>
                </a:solidFill>
                <a:latin typeface="Sahar-Regular"/>
                <a:ea typeface="Sahar-Regular"/>
                <a:cs typeface="Sahar-Regular"/>
                <a:sym typeface="Sahar-Regular"/>
              </a:defRPr>
            </a:lvl1pPr>
          </a:lstStyle>
          <a:p>
            <a:fld id="{86CB4B4D-7CA3-9044-876B-883B54F8677D}" type="slidenum">
              <a:t>‹#›</a:t>
            </a:fld>
            <a:endParaRPr/>
          </a:p>
        </p:txBody>
      </p:sp>
      <p:sp>
        <p:nvSpPr>
          <p:cNvPr id="6" name="Shape 5">
            <a:extLst>
              <a:ext uri="{FF2B5EF4-FFF2-40B4-BE49-F238E27FC236}">
                <a16:creationId xmlns:a16="http://schemas.microsoft.com/office/drawing/2014/main" id="{CC447950-83DE-F741-AC68-0C8FDBB8F11A}"/>
              </a:ext>
            </a:extLst>
          </p:cNvPr>
          <p:cNvSpPr/>
          <p:nvPr userDrawn="1"/>
        </p:nvSpPr>
        <p:spPr>
          <a:xfrm>
            <a:off x="720994" y="12960767"/>
            <a:ext cx="8717474" cy="55463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p>
            <a:r>
              <a:rPr kumimoji="0" lang="en-GB" sz="4000" b="1" i="0" u="none" strike="noStrike" cap="none" spc="0" normalizeH="0" baseline="27272" dirty="0">
                <a:ln>
                  <a:noFill/>
                </a:ln>
                <a:solidFill>
                  <a:srgbClr val="0092DB"/>
                </a:solidFill>
                <a:effectLst/>
                <a:uFillTx/>
                <a:latin typeface="+mn-lt"/>
                <a:ea typeface="+mn-ea"/>
                <a:cs typeface="+mn-cs"/>
                <a:sym typeface="Sahar-Bold"/>
              </a:rPr>
              <a:t>Obesity Stigma at Work: </a:t>
            </a:r>
            <a:r>
              <a:rPr kumimoji="0" lang="en-GB" sz="4000" b="0" i="0" u="none" strike="noStrike" cap="none" spc="0" normalizeH="0" baseline="27272" dirty="0">
                <a:ln>
                  <a:noFill/>
                </a:ln>
                <a:solidFill>
                  <a:srgbClr val="0092DB"/>
                </a:solidFill>
                <a:effectLst/>
                <a:uFillTx/>
                <a:latin typeface="+mn-lt"/>
                <a:ea typeface="+mn-ea"/>
                <a:cs typeface="+mn-cs"/>
                <a:sym typeface="Sahar-Bold"/>
              </a:rPr>
              <a:t>Improving Inclusion and Productivity</a:t>
            </a:r>
          </a:p>
        </p:txBody>
      </p:sp>
      <p:sp>
        <p:nvSpPr>
          <p:cNvPr id="7" name="Shape 7">
            <a:extLst>
              <a:ext uri="{FF2B5EF4-FFF2-40B4-BE49-F238E27FC236}">
                <a16:creationId xmlns:a16="http://schemas.microsoft.com/office/drawing/2014/main" id="{8B5D48B1-5914-4E45-8E45-F5B3872D838A}"/>
              </a:ext>
            </a:extLst>
          </p:cNvPr>
          <p:cNvSpPr/>
          <p:nvPr userDrawn="1"/>
        </p:nvSpPr>
        <p:spPr>
          <a:xfrm>
            <a:off x="17094200" y="4631"/>
            <a:ext cx="7281863" cy="148894"/>
          </a:xfrm>
          <a:prstGeom prst="rect">
            <a:avLst/>
          </a:prstGeom>
          <a:solidFill>
            <a:srgbClr val="0092DB"/>
          </a:solidFill>
          <a:ln w="12700">
            <a:miter lim="400000"/>
          </a:ln>
        </p:spPr>
        <p:txBody>
          <a:bodyPr lIns="71437" tIns="71437" rIns="71437" bIns="71437" anchor="ctr"/>
          <a:lstStyle/>
          <a:p>
            <a:pPr algn="ctr">
              <a:defRPr sz="3000" baseline="0">
                <a:solidFill>
                  <a:srgbClr val="FFFFFF"/>
                </a:solidFill>
              </a:defRPr>
            </a:pPr>
            <a:endParaRPr/>
          </a:p>
        </p:txBody>
      </p:sp>
      <p:sp>
        <p:nvSpPr>
          <p:cNvPr id="8" name="Shape 8">
            <a:extLst>
              <a:ext uri="{FF2B5EF4-FFF2-40B4-BE49-F238E27FC236}">
                <a16:creationId xmlns:a16="http://schemas.microsoft.com/office/drawing/2014/main" id="{F4F3CEBA-89CE-EE40-9748-19BBC96E94C3}"/>
              </a:ext>
            </a:extLst>
          </p:cNvPr>
          <p:cNvSpPr/>
          <p:nvPr userDrawn="1"/>
        </p:nvSpPr>
        <p:spPr>
          <a:xfrm>
            <a:off x="0" y="4631"/>
            <a:ext cx="17095788" cy="148894"/>
          </a:xfrm>
          <a:prstGeom prst="rect">
            <a:avLst/>
          </a:prstGeom>
          <a:solidFill>
            <a:srgbClr val="ECEEEF"/>
          </a:solidFill>
          <a:ln w="12700">
            <a:miter lim="400000"/>
          </a:ln>
        </p:spPr>
        <p:txBody>
          <a:bodyPr lIns="71437" tIns="71437" rIns="71437" bIns="71437" anchor="ctr"/>
          <a:lstStyle/>
          <a:p>
            <a:pPr algn="ctr">
              <a:defRPr sz="3000" baseline="0">
                <a:solidFill>
                  <a:srgbClr val="FFFFFF"/>
                </a:solidFill>
              </a:defRPr>
            </a:pPr>
            <a:endParaRPr/>
          </a:p>
        </p:txBody>
      </p:sp>
      <p:sp>
        <p:nvSpPr>
          <p:cNvPr id="9" name="Shape 10">
            <a:extLst>
              <a:ext uri="{FF2B5EF4-FFF2-40B4-BE49-F238E27FC236}">
                <a16:creationId xmlns:a16="http://schemas.microsoft.com/office/drawing/2014/main" id="{6D932BE9-81ED-B544-89E6-0DAC53EBFF34}"/>
              </a:ext>
            </a:extLst>
          </p:cNvPr>
          <p:cNvSpPr>
            <a:spLocks noGrp="1"/>
          </p:cNvSpPr>
          <p:nvPr>
            <p:ph type="title" hasCustomPrompt="1"/>
          </p:nvPr>
        </p:nvSpPr>
        <p:spPr>
          <a:xfrm>
            <a:off x="720994" y="2141064"/>
            <a:ext cx="22535391"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defRPr b="1">
                <a:latin typeface="+mn-lt"/>
              </a:defRPr>
            </a:lvl1pPr>
          </a:lstStyle>
          <a:p>
            <a:r>
              <a:rPr lang="en-GB" dirty="0"/>
              <a:t>SAMPLE TITLE</a:t>
            </a:r>
            <a:endParaRPr dirty="0"/>
          </a:p>
        </p:txBody>
      </p:sp>
      <p:sp>
        <p:nvSpPr>
          <p:cNvPr id="10" name="Shape 11">
            <a:extLst>
              <a:ext uri="{FF2B5EF4-FFF2-40B4-BE49-F238E27FC236}">
                <a16:creationId xmlns:a16="http://schemas.microsoft.com/office/drawing/2014/main" id="{F5073AD6-1296-6241-9571-5377B5257192}"/>
              </a:ext>
            </a:extLst>
          </p:cNvPr>
          <p:cNvSpPr>
            <a:spLocks noGrp="1"/>
          </p:cNvSpPr>
          <p:nvPr>
            <p:ph idx="1"/>
          </p:nvPr>
        </p:nvSpPr>
        <p:spPr>
          <a:xfrm>
            <a:off x="720994" y="5207430"/>
            <a:ext cx="22535391" cy="727627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3" name="Picture 12">
            <a:extLst>
              <a:ext uri="{FF2B5EF4-FFF2-40B4-BE49-F238E27FC236}">
                <a16:creationId xmlns:a16="http://schemas.microsoft.com/office/drawing/2014/main" id="{4C2CD1B8-B99D-1B48-90C0-9FE8A01428F0}"/>
              </a:ext>
            </a:extLst>
          </p:cNvPr>
          <p:cNvPicPr>
            <a:picLocks noChangeAspect="1"/>
          </p:cNvPicPr>
          <p:nvPr userDrawn="1"/>
        </p:nvPicPr>
        <p:blipFill>
          <a:blip r:embed="rId3"/>
          <a:stretch>
            <a:fillRect/>
          </a:stretch>
        </p:blipFill>
        <p:spPr>
          <a:xfrm>
            <a:off x="720993" y="582970"/>
            <a:ext cx="5169175" cy="1850264"/>
          </a:xfrm>
          <a:prstGeom prst="rect">
            <a:avLst/>
          </a:prstGeom>
        </p:spPr>
      </p:pic>
      <p:pic>
        <p:nvPicPr>
          <p:cNvPr id="14" name="Picture 13">
            <a:extLst>
              <a:ext uri="{FF2B5EF4-FFF2-40B4-BE49-F238E27FC236}">
                <a16:creationId xmlns:a16="http://schemas.microsoft.com/office/drawing/2014/main" id="{8678C587-927A-1646-8B9A-1D4CA18E7AB6}"/>
              </a:ext>
            </a:extLst>
          </p:cNvPr>
          <p:cNvPicPr>
            <a:picLocks noChangeAspect="1"/>
          </p:cNvPicPr>
          <p:nvPr userDrawn="1"/>
        </p:nvPicPr>
        <p:blipFill>
          <a:blip r:embed="rId4"/>
          <a:stretch>
            <a:fillRect/>
          </a:stretch>
        </p:blipFill>
        <p:spPr>
          <a:xfrm>
            <a:off x="19759350" y="1043653"/>
            <a:ext cx="3885489" cy="1335931"/>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ight Bg Master copy">
    <p:spTree>
      <p:nvGrpSpPr>
        <p:cNvPr id="1" name=""/>
        <p:cNvGrpSpPr/>
        <p:nvPr/>
      </p:nvGrpSpPr>
      <p:grpSpPr>
        <a:xfrm>
          <a:off x="0" y="0"/>
          <a:ext cx="0" cy="0"/>
          <a:chOff x="0" y="0"/>
          <a:chExt cx="0" cy="0"/>
        </a:xfrm>
      </p:grpSpPr>
      <p:sp>
        <p:nvSpPr>
          <p:cNvPr id="11" name="Shape 4">
            <a:extLst>
              <a:ext uri="{FF2B5EF4-FFF2-40B4-BE49-F238E27FC236}">
                <a16:creationId xmlns:a16="http://schemas.microsoft.com/office/drawing/2014/main" id="{056109C0-72F1-634C-9398-90E01A41117C}"/>
              </a:ext>
            </a:extLst>
          </p:cNvPr>
          <p:cNvSpPr>
            <a:spLocks noGrp="1"/>
          </p:cNvSpPr>
          <p:nvPr>
            <p:ph type="sldNum" sz="quarter" idx="2"/>
          </p:nvPr>
        </p:nvSpPr>
        <p:spPr>
          <a:xfrm>
            <a:off x="21702095" y="12960767"/>
            <a:ext cx="1645395" cy="438595"/>
          </a:xfrm>
          <a:prstGeom prst="rect">
            <a:avLst/>
          </a:prstGeom>
          <a:ln w="12700">
            <a:miter lim="400000"/>
          </a:ln>
        </p:spPr>
        <p:txBody>
          <a:bodyPr lIns="71437" tIns="71437" rIns="71437" bIns="71437">
            <a:spAutoFit/>
          </a:bodyPr>
          <a:lstStyle>
            <a:lvl1pPr algn="r">
              <a:lnSpc>
                <a:spcPts val="2300"/>
              </a:lnSpc>
              <a:defRPr sz="1600" baseline="0">
                <a:solidFill>
                  <a:srgbClr val="606C75"/>
                </a:solidFill>
                <a:latin typeface="Sahar-Regular"/>
                <a:ea typeface="Sahar-Regular"/>
                <a:cs typeface="Sahar-Regular"/>
                <a:sym typeface="Sahar-Regular"/>
              </a:defRPr>
            </a:lvl1pPr>
          </a:lstStyle>
          <a:p>
            <a:fld id="{86CB4B4D-7CA3-9044-876B-883B54F8677D}" type="slidenum">
              <a:t>‹#›</a:t>
            </a:fld>
            <a:endParaRPr/>
          </a:p>
        </p:txBody>
      </p:sp>
      <p:sp>
        <p:nvSpPr>
          <p:cNvPr id="12" name="Shape 5">
            <a:extLst>
              <a:ext uri="{FF2B5EF4-FFF2-40B4-BE49-F238E27FC236}">
                <a16:creationId xmlns:a16="http://schemas.microsoft.com/office/drawing/2014/main" id="{978EC233-C563-714D-8B15-F4B5DD493D47}"/>
              </a:ext>
            </a:extLst>
          </p:cNvPr>
          <p:cNvSpPr/>
          <p:nvPr userDrawn="1"/>
        </p:nvSpPr>
        <p:spPr>
          <a:xfrm>
            <a:off x="720994" y="12960767"/>
            <a:ext cx="8717474" cy="55463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p>
            <a:r>
              <a:rPr kumimoji="0" lang="en-GB" sz="4000" b="1" i="0" u="none" strike="noStrike" cap="none" spc="0" normalizeH="0" baseline="27272" dirty="0">
                <a:ln>
                  <a:noFill/>
                </a:ln>
                <a:solidFill>
                  <a:srgbClr val="0092DB"/>
                </a:solidFill>
                <a:effectLst/>
                <a:uFillTx/>
                <a:latin typeface="+mn-lt"/>
                <a:ea typeface="+mn-ea"/>
                <a:cs typeface="+mn-cs"/>
                <a:sym typeface="Sahar-Bold"/>
              </a:rPr>
              <a:t>Obesity Stigma at Work: </a:t>
            </a:r>
            <a:r>
              <a:rPr kumimoji="0" lang="en-GB" sz="4000" b="0" i="0" u="none" strike="noStrike" cap="none" spc="0" normalizeH="0" baseline="27272" dirty="0">
                <a:ln>
                  <a:noFill/>
                </a:ln>
                <a:solidFill>
                  <a:srgbClr val="0092DB"/>
                </a:solidFill>
                <a:effectLst/>
                <a:uFillTx/>
                <a:latin typeface="+mn-lt"/>
                <a:ea typeface="+mn-ea"/>
                <a:cs typeface="+mn-cs"/>
                <a:sym typeface="Sahar-Bold"/>
              </a:rPr>
              <a:t>Improving Inclusion and Productivity</a:t>
            </a:r>
          </a:p>
        </p:txBody>
      </p:sp>
      <p:sp>
        <p:nvSpPr>
          <p:cNvPr id="13" name="Shape 7">
            <a:extLst>
              <a:ext uri="{FF2B5EF4-FFF2-40B4-BE49-F238E27FC236}">
                <a16:creationId xmlns:a16="http://schemas.microsoft.com/office/drawing/2014/main" id="{CA8F51D7-DD5C-2F43-8A09-8A04C84DC380}"/>
              </a:ext>
            </a:extLst>
          </p:cNvPr>
          <p:cNvSpPr/>
          <p:nvPr userDrawn="1"/>
        </p:nvSpPr>
        <p:spPr>
          <a:xfrm>
            <a:off x="17094200" y="4631"/>
            <a:ext cx="7281863" cy="148894"/>
          </a:xfrm>
          <a:prstGeom prst="rect">
            <a:avLst/>
          </a:prstGeom>
          <a:solidFill>
            <a:srgbClr val="0092DB"/>
          </a:solidFill>
          <a:ln w="12700">
            <a:miter lim="400000"/>
          </a:ln>
        </p:spPr>
        <p:txBody>
          <a:bodyPr lIns="71437" tIns="71437" rIns="71437" bIns="71437" anchor="ctr"/>
          <a:lstStyle/>
          <a:p>
            <a:pPr algn="ctr">
              <a:defRPr sz="3000" baseline="0">
                <a:solidFill>
                  <a:srgbClr val="FFFFFF"/>
                </a:solidFill>
              </a:defRPr>
            </a:pPr>
            <a:endParaRPr/>
          </a:p>
        </p:txBody>
      </p:sp>
      <p:sp>
        <p:nvSpPr>
          <p:cNvPr id="14" name="Shape 8">
            <a:extLst>
              <a:ext uri="{FF2B5EF4-FFF2-40B4-BE49-F238E27FC236}">
                <a16:creationId xmlns:a16="http://schemas.microsoft.com/office/drawing/2014/main" id="{A7392D5A-EAB3-5D4C-970F-72B0B4BC1A33}"/>
              </a:ext>
            </a:extLst>
          </p:cNvPr>
          <p:cNvSpPr/>
          <p:nvPr userDrawn="1"/>
        </p:nvSpPr>
        <p:spPr>
          <a:xfrm>
            <a:off x="0" y="4631"/>
            <a:ext cx="17095788" cy="148894"/>
          </a:xfrm>
          <a:prstGeom prst="rect">
            <a:avLst/>
          </a:prstGeom>
          <a:solidFill>
            <a:srgbClr val="ECEEEF"/>
          </a:solidFill>
          <a:ln w="12700">
            <a:miter lim="400000"/>
          </a:ln>
        </p:spPr>
        <p:txBody>
          <a:bodyPr lIns="71437" tIns="71437" rIns="71437" bIns="71437" anchor="ctr"/>
          <a:lstStyle/>
          <a:p>
            <a:pPr algn="ctr">
              <a:defRPr sz="3000" baseline="0">
                <a:solidFill>
                  <a:srgbClr val="FFFFFF"/>
                </a:solidFill>
              </a:defRPr>
            </a:pPr>
            <a:endParaRPr/>
          </a:p>
        </p:txBody>
      </p:sp>
      <p:sp>
        <p:nvSpPr>
          <p:cNvPr id="15" name="Shape 10">
            <a:extLst>
              <a:ext uri="{FF2B5EF4-FFF2-40B4-BE49-F238E27FC236}">
                <a16:creationId xmlns:a16="http://schemas.microsoft.com/office/drawing/2014/main" id="{B85AE719-148B-4F4D-9BA9-629A55DE87E1}"/>
              </a:ext>
            </a:extLst>
          </p:cNvPr>
          <p:cNvSpPr>
            <a:spLocks noGrp="1"/>
          </p:cNvSpPr>
          <p:nvPr>
            <p:ph type="title"/>
          </p:nvPr>
        </p:nvSpPr>
        <p:spPr>
          <a:xfrm>
            <a:off x="720994" y="2141064"/>
            <a:ext cx="22535391"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16" name="Shape 11">
            <a:extLst>
              <a:ext uri="{FF2B5EF4-FFF2-40B4-BE49-F238E27FC236}">
                <a16:creationId xmlns:a16="http://schemas.microsoft.com/office/drawing/2014/main" id="{AB344F85-1723-D546-8608-2676849A33A8}"/>
              </a:ext>
            </a:extLst>
          </p:cNvPr>
          <p:cNvSpPr>
            <a:spLocks noGrp="1"/>
          </p:cNvSpPr>
          <p:nvPr>
            <p:ph idx="1"/>
          </p:nvPr>
        </p:nvSpPr>
        <p:spPr>
          <a:xfrm>
            <a:off x="720994" y="5207430"/>
            <a:ext cx="22535391" cy="727627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asted-image.pdf"/>
          <p:cNvPicPr>
            <a:picLocks noChangeAspect="1"/>
          </p:cNvPicPr>
          <p:nvPr/>
        </p:nvPicPr>
        <p:blipFill>
          <a:blip r:embed="rId4">
            <a:alphaModFix amt="41728"/>
          </a:blip>
          <a:stretch>
            <a:fillRect/>
          </a:stretch>
        </p:blipFill>
        <p:spPr>
          <a:xfrm>
            <a:off x="4666989" y="-6354510"/>
            <a:ext cx="20612225" cy="26425020"/>
          </a:xfrm>
          <a:prstGeom prst="rect">
            <a:avLst/>
          </a:prstGeom>
          <a:ln w="12700">
            <a:miter lim="400000"/>
          </a:ln>
        </p:spPr>
      </p:pic>
      <p:sp>
        <p:nvSpPr>
          <p:cNvPr id="4" name="Shape 4"/>
          <p:cNvSpPr>
            <a:spLocks noGrp="1"/>
          </p:cNvSpPr>
          <p:nvPr>
            <p:ph type="sldNum" sz="quarter" idx="2"/>
          </p:nvPr>
        </p:nvSpPr>
        <p:spPr>
          <a:xfrm>
            <a:off x="21702095" y="12960767"/>
            <a:ext cx="1645395" cy="438595"/>
          </a:xfrm>
          <a:prstGeom prst="rect">
            <a:avLst/>
          </a:prstGeom>
          <a:ln w="12700">
            <a:miter lim="400000"/>
          </a:ln>
        </p:spPr>
        <p:txBody>
          <a:bodyPr lIns="71437" tIns="71437" rIns="71437" bIns="71437">
            <a:spAutoFit/>
          </a:bodyPr>
          <a:lstStyle>
            <a:lvl1pPr algn="r">
              <a:lnSpc>
                <a:spcPts val="2300"/>
              </a:lnSpc>
              <a:defRPr sz="1600" baseline="0">
                <a:solidFill>
                  <a:srgbClr val="606C75"/>
                </a:solidFill>
                <a:latin typeface="Sahar-Regular"/>
                <a:ea typeface="Sahar-Regular"/>
                <a:cs typeface="Sahar-Regular"/>
                <a:sym typeface="Sahar-Regular"/>
              </a:defRPr>
            </a:lvl1pPr>
          </a:lstStyle>
          <a:p>
            <a:fld id="{86CB4B4D-7CA3-9044-876B-883B54F8677D}" type="slidenum">
              <a:t>‹#›</a:t>
            </a:fld>
            <a:endParaRPr/>
          </a:p>
        </p:txBody>
      </p:sp>
      <p:sp>
        <p:nvSpPr>
          <p:cNvPr id="5" name="Shape 5"/>
          <p:cNvSpPr/>
          <p:nvPr/>
        </p:nvSpPr>
        <p:spPr>
          <a:xfrm>
            <a:off x="720994" y="12960767"/>
            <a:ext cx="8717474" cy="55463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p>
            <a:r>
              <a:rPr kumimoji="0" lang="en-GB" sz="4000" b="1" i="0" u="none" strike="noStrike" cap="none" spc="0" normalizeH="0" baseline="27272" dirty="0">
                <a:ln>
                  <a:noFill/>
                </a:ln>
                <a:solidFill>
                  <a:srgbClr val="0092DB"/>
                </a:solidFill>
                <a:effectLst/>
                <a:uFillTx/>
                <a:latin typeface="+mn-lt"/>
                <a:ea typeface="+mn-ea"/>
                <a:cs typeface="+mn-cs"/>
                <a:sym typeface="Sahar-Bold"/>
              </a:rPr>
              <a:t>Obesity Stigma at Work: </a:t>
            </a:r>
            <a:r>
              <a:rPr kumimoji="0" lang="en-GB" sz="4000" b="0" i="0" u="none" strike="noStrike" cap="none" spc="0" normalizeH="0" baseline="27272" dirty="0">
                <a:ln>
                  <a:noFill/>
                </a:ln>
                <a:solidFill>
                  <a:srgbClr val="0092DB"/>
                </a:solidFill>
                <a:effectLst/>
                <a:uFillTx/>
                <a:latin typeface="+mn-lt"/>
                <a:ea typeface="+mn-ea"/>
                <a:cs typeface="+mn-cs"/>
                <a:sym typeface="Sahar-Bold"/>
              </a:rPr>
              <a:t>Improving Inclusion and Productivity</a:t>
            </a:r>
          </a:p>
        </p:txBody>
      </p:sp>
      <p:sp>
        <p:nvSpPr>
          <p:cNvPr id="7" name="Shape 7"/>
          <p:cNvSpPr/>
          <p:nvPr/>
        </p:nvSpPr>
        <p:spPr>
          <a:xfrm>
            <a:off x="17094200" y="4631"/>
            <a:ext cx="7281863" cy="148894"/>
          </a:xfrm>
          <a:prstGeom prst="rect">
            <a:avLst/>
          </a:prstGeom>
          <a:solidFill>
            <a:srgbClr val="0092DB"/>
          </a:solidFill>
          <a:ln w="12700">
            <a:miter lim="400000"/>
          </a:ln>
        </p:spPr>
        <p:txBody>
          <a:bodyPr lIns="71437" tIns="71437" rIns="71437" bIns="71437" anchor="ctr"/>
          <a:lstStyle/>
          <a:p>
            <a:pPr algn="ctr">
              <a:defRPr sz="3000" baseline="0">
                <a:solidFill>
                  <a:srgbClr val="FFFFFF"/>
                </a:solidFill>
              </a:defRPr>
            </a:pPr>
            <a:endParaRPr/>
          </a:p>
        </p:txBody>
      </p:sp>
      <p:sp>
        <p:nvSpPr>
          <p:cNvPr id="8" name="Shape 8"/>
          <p:cNvSpPr/>
          <p:nvPr/>
        </p:nvSpPr>
        <p:spPr>
          <a:xfrm>
            <a:off x="0" y="4631"/>
            <a:ext cx="17095788" cy="148894"/>
          </a:xfrm>
          <a:prstGeom prst="rect">
            <a:avLst/>
          </a:prstGeom>
          <a:solidFill>
            <a:srgbClr val="ECEEEF"/>
          </a:solidFill>
          <a:ln w="12700">
            <a:miter lim="400000"/>
          </a:ln>
        </p:spPr>
        <p:txBody>
          <a:bodyPr lIns="71437" tIns="71437" rIns="71437" bIns="71437" anchor="ctr"/>
          <a:lstStyle/>
          <a:p>
            <a:pPr algn="ctr">
              <a:defRPr sz="3000" baseline="0">
                <a:solidFill>
                  <a:srgbClr val="FFFFFF"/>
                </a:solidFill>
              </a:defRPr>
            </a:pPr>
            <a:endParaRPr/>
          </a:p>
        </p:txBody>
      </p:sp>
      <p:sp>
        <p:nvSpPr>
          <p:cNvPr id="10" name="Shape 10"/>
          <p:cNvSpPr>
            <a:spLocks noGrp="1"/>
          </p:cNvSpPr>
          <p:nvPr>
            <p:ph type="title"/>
          </p:nvPr>
        </p:nvSpPr>
        <p:spPr>
          <a:xfrm>
            <a:off x="720994" y="2141064"/>
            <a:ext cx="22535391"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11" name="Shape 11"/>
          <p:cNvSpPr>
            <a:spLocks noGrp="1"/>
          </p:cNvSpPr>
          <p:nvPr>
            <p:ph type="body" idx="1"/>
          </p:nvPr>
        </p:nvSpPr>
        <p:spPr>
          <a:xfrm>
            <a:off x="720994" y="5207430"/>
            <a:ext cx="22535391" cy="727627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6" name="Picture 15">
            <a:extLst>
              <a:ext uri="{FF2B5EF4-FFF2-40B4-BE49-F238E27FC236}">
                <a16:creationId xmlns:a16="http://schemas.microsoft.com/office/drawing/2014/main" id="{2BAE61C3-102A-CE48-92B8-AD626E543C41}"/>
              </a:ext>
            </a:extLst>
          </p:cNvPr>
          <p:cNvPicPr>
            <a:picLocks noChangeAspect="1"/>
          </p:cNvPicPr>
          <p:nvPr userDrawn="1"/>
        </p:nvPicPr>
        <p:blipFill>
          <a:blip r:embed="rId5"/>
          <a:stretch>
            <a:fillRect/>
          </a:stretch>
        </p:blipFill>
        <p:spPr>
          <a:xfrm>
            <a:off x="720993" y="582970"/>
            <a:ext cx="5169175" cy="1850264"/>
          </a:xfrm>
          <a:prstGeom prst="rect">
            <a:avLst/>
          </a:prstGeom>
        </p:spPr>
      </p:pic>
      <p:pic>
        <p:nvPicPr>
          <p:cNvPr id="17" name="Picture 16">
            <a:extLst>
              <a:ext uri="{FF2B5EF4-FFF2-40B4-BE49-F238E27FC236}">
                <a16:creationId xmlns:a16="http://schemas.microsoft.com/office/drawing/2014/main" id="{E114CDBF-F98A-4C43-AB43-307F9161DF3F}"/>
              </a:ext>
            </a:extLst>
          </p:cNvPr>
          <p:cNvPicPr>
            <a:picLocks noChangeAspect="1"/>
          </p:cNvPicPr>
          <p:nvPr userDrawn="1"/>
        </p:nvPicPr>
        <p:blipFill>
          <a:blip r:embed="rId6"/>
          <a:stretch>
            <a:fillRect/>
          </a:stretch>
        </p:blipFill>
        <p:spPr>
          <a:xfrm>
            <a:off x="19759350" y="1043653"/>
            <a:ext cx="3885489" cy="13359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txStyles>
    <p:titleStyle>
      <a:lvl1pPr marL="0" marR="0" indent="0" algn="l" defTabSz="821531" rtl="0" latinLnBrk="0">
        <a:lnSpc>
          <a:spcPct val="100000"/>
        </a:lnSpc>
        <a:spcBef>
          <a:spcPts val="0"/>
        </a:spcBef>
        <a:spcAft>
          <a:spcPts val="0"/>
        </a:spcAft>
        <a:buClrTx/>
        <a:buSzTx/>
        <a:buFontTx/>
        <a:buNone/>
        <a:tabLst/>
        <a:defRPr sz="9600" b="1" i="0" u="none" strike="noStrike" cap="all" spc="0" baseline="0">
          <a:ln>
            <a:noFill/>
          </a:ln>
          <a:solidFill>
            <a:srgbClr val="0092DB"/>
          </a:solidFill>
          <a:uFillTx/>
          <a:latin typeface="+mn-lt"/>
          <a:ea typeface="+mn-ea"/>
          <a:cs typeface="+mn-cs"/>
          <a:sym typeface="Sahar-Bold"/>
        </a:defRPr>
      </a:lvl1pPr>
      <a:lvl2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2pPr>
      <a:lvl3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3pPr>
      <a:lvl4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4pPr>
      <a:lvl5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5pPr>
      <a:lvl6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6pPr>
      <a:lvl7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7pPr>
      <a:lvl8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8pPr>
      <a:lvl9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9pPr>
    </p:titleStyle>
    <p:bodyStyle>
      <a:lvl1pPr marL="305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1pPr>
      <a:lvl2pPr marL="750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2pPr>
      <a:lvl3pPr marL="1194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3pPr>
      <a:lvl4pPr marL="1639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4pPr>
      <a:lvl5pPr marL="2083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5pPr>
      <a:lvl6pPr marL="2528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6pPr>
      <a:lvl7pPr marL="2972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7pPr>
      <a:lvl8pPr marL="3417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8pPr>
      <a:lvl9pPr marL="3861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9pPr>
    </p:bodyStyle>
    <p:otherStyle>
      <a:lvl1pPr marL="0" marR="0" indent="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1pPr>
      <a:lvl2pPr marL="0" marR="0" indent="2286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2pPr>
      <a:lvl3pPr marL="0" marR="0" indent="4572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3pPr>
      <a:lvl4pPr marL="0" marR="0" indent="6858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4pPr>
      <a:lvl5pPr marL="0" marR="0" indent="9144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5pPr>
      <a:lvl6pPr marL="0" marR="0" indent="11430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6pPr>
      <a:lvl7pPr marL="0" marR="0" indent="13716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7pPr>
      <a:lvl8pPr marL="0" marR="0" indent="16002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8pPr>
      <a:lvl9pPr marL="0" marR="0" indent="1828800" algn="r" defTabSz="821531" rtl="0" latinLnBrk="0">
        <a:lnSpc>
          <a:spcPts val="23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Sahar-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zofia.bajorek@employment-studie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urpose_cover_P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130" y="6813"/>
            <a:ext cx="28795558" cy="13759986"/>
          </a:xfrm>
          <a:prstGeom prst="rect">
            <a:avLst/>
          </a:prstGeom>
          <a:ln w="12700">
            <a:miter lim="400000"/>
          </a:ln>
        </p:spPr>
      </p:pic>
      <p:sp>
        <p:nvSpPr>
          <p:cNvPr id="48" name="Shape 48"/>
          <p:cNvSpPr/>
          <p:nvPr/>
        </p:nvSpPr>
        <p:spPr>
          <a:xfrm>
            <a:off x="2204952" y="11196604"/>
            <a:ext cx="2412511" cy="118783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r">
              <a:lnSpc>
                <a:spcPct val="120000"/>
              </a:lnSpc>
              <a:defRPr sz="1600" baseline="0">
                <a:solidFill>
                  <a:srgbClr val="FFFFFF"/>
                </a:solidFill>
                <a:latin typeface="Sahar-Regular"/>
                <a:ea typeface="Sahar-Regular"/>
                <a:cs typeface="Sahar-Regular"/>
                <a:sym typeface="Sahar-Regular"/>
              </a:defRPr>
            </a:pPr>
            <a:r>
              <a:rPr>
                <a:latin typeface="+mn-lt"/>
                <a:ea typeface="+mn-ea"/>
                <a:cs typeface="+mn-cs"/>
                <a:sym typeface="Sahar-Bold"/>
              </a:rPr>
              <a:t>Prepared for :</a:t>
            </a:r>
          </a:p>
          <a:p>
            <a:pPr algn="r">
              <a:lnSpc>
                <a:spcPct val="120000"/>
              </a:lnSpc>
              <a:defRPr sz="1600" baseline="0">
                <a:solidFill>
                  <a:srgbClr val="FFFFFF"/>
                </a:solidFill>
                <a:latin typeface="Sahar-Regular"/>
                <a:ea typeface="Sahar-Regular"/>
                <a:cs typeface="Sahar-Regular"/>
                <a:sym typeface="Sahar-Regular"/>
              </a:defRPr>
            </a:pPr>
            <a:r>
              <a:t>IES</a:t>
            </a:r>
          </a:p>
          <a:p>
            <a:pPr algn="r">
              <a:lnSpc>
                <a:spcPct val="120000"/>
              </a:lnSpc>
              <a:defRPr sz="1600" baseline="0">
                <a:solidFill>
                  <a:srgbClr val="FFFFFF"/>
                </a:solidFill>
                <a:latin typeface="Sahar-Regular"/>
                <a:ea typeface="Sahar-Regular"/>
                <a:cs typeface="Sahar-Regular"/>
                <a:sym typeface="Sahar-Regular"/>
              </a:defRPr>
            </a:pPr>
            <a:r>
              <a:t>Institute of </a:t>
            </a:r>
            <a:br/>
            <a:r>
              <a:t>Employment Studies</a:t>
            </a:r>
          </a:p>
        </p:txBody>
      </p:sp>
      <p:sp>
        <p:nvSpPr>
          <p:cNvPr id="49" name="Shape 49"/>
          <p:cNvSpPr/>
          <p:nvPr/>
        </p:nvSpPr>
        <p:spPr>
          <a:xfrm>
            <a:off x="-701952" y="6813"/>
            <a:ext cx="5319415" cy="13759987"/>
          </a:xfrm>
          <a:prstGeom prst="rect">
            <a:avLst/>
          </a:prstGeom>
          <a:solidFill>
            <a:srgbClr val="0092DB"/>
          </a:solidFill>
          <a:ln w="12700">
            <a:miter lim="400000"/>
          </a:ln>
        </p:spPr>
        <p:txBody>
          <a:bodyPr lIns="38100" tIns="38100" rIns="38100" bIns="38100" anchor="ctr"/>
          <a:lstStyle/>
          <a:p>
            <a:pPr algn="ctr" defTabSz="457200">
              <a:defRPr sz="3000" baseline="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r>
              <a:rPr kumimoji="0" lang="en-GB" sz="5000" b="0" i="0" u="none" strike="noStrike" kern="0" cap="none" spc="0" normalizeH="0" baseline="0" noProof="0">
                <a:ln>
                  <a:noFill/>
                </a:ln>
                <a:solidFill>
                  <a:srgbClr val="0092DB"/>
                </a:solidFill>
                <a:effectLst/>
                <a:uLnTx/>
                <a:uFillTx/>
                <a:latin typeface="Calibri" panose="020F0502020204030204"/>
                <a:sym typeface="Sahar-Regular"/>
              </a:rPr>
              <a:t>@DrZofia</a:t>
            </a:r>
            <a:endParaRPr/>
          </a:p>
        </p:txBody>
      </p:sp>
      <p:pic>
        <p:nvPicPr>
          <p:cNvPr id="51" name="Purpose Master logos_Master Logos outlined.pdf"/>
          <p:cNvPicPr>
            <a:picLocks noChangeAspect="1"/>
          </p:cNvPicPr>
          <p:nvPr/>
        </p:nvPicPr>
        <p:blipFill>
          <a:blip r:embed="rId4"/>
          <a:srcRect t="33064" r="50622" b="38682"/>
          <a:stretch>
            <a:fillRect/>
          </a:stretch>
        </p:blipFill>
        <p:spPr>
          <a:xfrm>
            <a:off x="-21796" y="599363"/>
            <a:ext cx="7126998" cy="2882952"/>
          </a:xfrm>
          <a:prstGeom prst="rect">
            <a:avLst/>
          </a:prstGeom>
          <a:ln w="12700">
            <a:miter lim="400000"/>
          </a:ln>
        </p:spPr>
      </p:pic>
      <p:sp>
        <p:nvSpPr>
          <p:cNvPr id="2" name="TextBox 1">
            <a:extLst>
              <a:ext uri="{FF2B5EF4-FFF2-40B4-BE49-F238E27FC236}">
                <a16:creationId xmlns:a16="http://schemas.microsoft.com/office/drawing/2014/main" id="{E45EE124-B922-344E-831D-AD658C861C96}"/>
              </a:ext>
            </a:extLst>
          </p:cNvPr>
          <p:cNvSpPr txBox="1"/>
          <p:nvPr/>
        </p:nvSpPr>
        <p:spPr>
          <a:xfrm>
            <a:off x="968818" y="11775870"/>
            <a:ext cx="13406034" cy="1990929"/>
          </a:xfrm>
          <a:prstGeom prst="rect">
            <a:avLst/>
          </a:prstGeom>
          <a:no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GB" sz="3600" b="1" dirty="0">
                <a:solidFill>
                  <a:schemeClr val="bg1"/>
                </a:solidFill>
              </a:rPr>
              <a:t>Novo Nordisk has provided funding to the Institute for Employment Studies (IES) to undertake the creation of the PURPOSE programme, including the creation, development and delivery of this webinar. Novo Nordisk has had no influence over the planning or agenda for this webinar or this programme. </a:t>
            </a:r>
            <a:br>
              <a:rPr lang="en-GB" sz="3600" b="1" dirty="0">
                <a:solidFill>
                  <a:schemeClr val="bg1"/>
                </a:solidFill>
              </a:rPr>
            </a:br>
            <a:r>
              <a:rPr lang="en-GB" sz="3600" b="1" dirty="0">
                <a:solidFill>
                  <a:schemeClr val="bg1"/>
                </a:solidFill>
              </a:rPr>
              <a:t>IES retains full and final editorial control over this webinar and all aspects of the PURPOSE programme.</a:t>
            </a:r>
            <a:endParaRPr lang="en-GB" sz="3600" dirty="0">
              <a:solidFill>
                <a:schemeClr val="bg1"/>
              </a:solidFill>
            </a:endParaRPr>
          </a:p>
          <a:p>
            <a:pPr marL="0" marR="0" indent="0" algn="l" defTabSz="821531"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27272" dirty="0">
              <a:ln>
                <a:noFill/>
              </a:ln>
              <a:solidFill>
                <a:schemeClr val="bg1"/>
              </a:solidFill>
              <a:effectLst/>
              <a:uFillTx/>
              <a:latin typeface="+mn-lt"/>
              <a:ea typeface="+mn-ea"/>
              <a:cs typeface="+mn-cs"/>
              <a:sym typeface="Sahar-Bold"/>
            </a:endParaRPr>
          </a:p>
        </p:txBody>
      </p:sp>
      <p:pic>
        <p:nvPicPr>
          <p:cNvPr id="4" name="Picture 3">
            <a:extLst>
              <a:ext uri="{FF2B5EF4-FFF2-40B4-BE49-F238E27FC236}">
                <a16:creationId xmlns:a16="http://schemas.microsoft.com/office/drawing/2014/main" id="{FE56EB11-29B2-4547-8DD6-1D28A0DEA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736" y="3641406"/>
            <a:ext cx="10868539" cy="3489898"/>
          </a:xfrm>
          <a:prstGeom prst="rect">
            <a:avLst/>
          </a:prstGeom>
        </p:spPr>
      </p:pic>
      <p:pic>
        <p:nvPicPr>
          <p:cNvPr id="5" name="Picture 4">
            <a:extLst>
              <a:ext uri="{FF2B5EF4-FFF2-40B4-BE49-F238E27FC236}">
                <a16:creationId xmlns:a16="http://schemas.microsoft.com/office/drawing/2014/main" id="{F1739EDC-D69D-E94F-844F-3F41D7DB4E21}"/>
              </a:ext>
            </a:extLst>
          </p:cNvPr>
          <p:cNvPicPr>
            <a:picLocks noChangeAspect="1"/>
          </p:cNvPicPr>
          <p:nvPr/>
        </p:nvPicPr>
        <p:blipFill rotWithShape="1">
          <a:blip r:embed="rId6">
            <a:extLst>
              <a:ext uri="{28A0092B-C50C-407E-A947-70E740481C1C}">
                <a14:useLocalDpi xmlns:a14="http://schemas.microsoft.com/office/drawing/2010/main" val="0"/>
              </a:ext>
            </a:extLst>
          </a:blip>
          <a:srcRect r="3332" b="48967"/>
          <a:stretch/>
        </p:blipFill>
        <p:spPr>
          <a:xfrm>
            <a:off x="734882" y="8768815"/>
            <a:ext cx="5305711" cy="1045427"/>
          </a:xfrm>
          <a:prstGeom prst="rect">
            <a:avLst/>
          </a:prstGeom>
        </p:spPr>
      </p:pic>
      <p:sp>
        <p:nvSpPr>
          <p:cNvPr id="3" name="TextBox 2">
            <a:extLst>
              <a:ext uri="{FF2B5EF4-FFF2-40B4-BE49-F238E27FC236}">
                <a16:creationId xmlns:a16="http://schemas.microsoft.com/office/drawing/2014/main" id="{A3AF8195-7784-4717-551D-A9A096C3849E}"/>
              </a:ext>
            </a:extLst>
          </p:cNvPr>
          <p:cNvSpPr txBox="1"/>
          <p:nvPr/>
        </p:nvSpPr>
        <p:spPr>
          <a:xfrm>
            <a:off x="13400690" y="4652830"/>
            <a:ext cx="144334" cy="369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27272" dirty="0">
              <a:ln>
                <a:noFill/>
              </a:ln>
              <a:solidFill>
                <a:srgbClr val="000000"/>
              </a:solidFill>
              <a:effectLst/>
              <a:uFillTx/>
              <a:latin typeface="+mn-lt"/>
              <a:ea typeface="+mn-ea"/>
              <a:cs typeface="+mn-cs"/>
              <a:sym typeface="Sahar-Bo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269C3-857A-4463-AFE4-AF21D80DBA09}"/>
              </a:ext>
            </a:extLst>
          </p:cNvPr>
          <p:cNvSpPr>
            <a:spLocks noGrp="1"/>
          </p:cNvSpPr>
          <p:nvPr>
            <p:ph type="title"/>
          </p:nvPr>
        </p:nvSpPr>
        <p:spPr>
          <a:xfrm>
            <a:off x="720725" y="2141538"/>
            <a:ext cx="22536150" cy="3035300"/>
          </a:xfrm>
        </p:spPr>
        <p:txBody>
          <a:bodyPr>
            <a:normAutofit fontScale="90000"/>
          </a:bodyPr>
          <a:lstStyle/>
          <a:p>
            <a:r>
              <a:rPr lang="en-GB" dirty="0"/>
              <a:t>Weight-Based stigma and employment</a:t>
            </a:r>
          </a:p>
        </p:txBody>
      </p:sp>
      <p:sp>
        <p:nvSpPr>
          <p:cNvPr id="7" name="Shape 11">
            <a:extLst>
              <a:ext uri="{FF2B5EF4-FFF2-40B4-BE49-F238E27FC236}">
                <a16:creationId xmlns:a16="http://schemas.microsoft.com/office/drawing/2014/main" id="{4A7EB278-6B1D-4108-8B36-5D6CBFCA86AC}"/>
              </a:ext>
            </a:extLst>
          </p:cNvPr>
          <p:cNvSpPr txBox="1">
            <a:spLocks/>
          </p:cNvSpPr>
          <p:nvPr/>
        </p:nvSpPr>
        <p:spPr>
          <a:xfrm>
            <a:off x="720994" y="5207430"/>
            <a:ext cx="22535391" cy="727627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marL="305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1pPr>
            <a:lvl2pPr marL="750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2pPr>
            <a:lvl3pPr marL="1194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3pPr>
            <a:lvl4pPr marL="1639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4pPr>
            <a:lvl5pPr marL="2083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5pPr>
            <a:lvl6pPr marL="2528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6pPr>
            <a:lvl7pPr marL="2972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7pPr>
            <a:lvl8pPr marL="3417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8pPr>
            <a:lvl9pPr marL="3861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9pPr>
          </a:lstStyle>
          <a:p>
            <a:pPr hangingPunct="1"/>
            <a:r>
              <a:rPr lang="en-GB" dirty="0">
                <a:latin typeface="+mn-lt"/>
              </a:rPr>
              <a:t>Weight-based stigma in employment is pervasive and there is research suggesting that this happens at every stage of the employment cycle:</a:t>
            </a:r>
          </a:p>
          <a:p>
            <a:pPr lvl="1" hangingPunct="1"/>
            <a:r>
              <a:rPr lang="en-GB" sz="5400" dirty="0">
                <a:latin typeface="+mn-lt"/>
              </a:rPr>
              <a:t>Recruitment and selection</a:t>
            </a:r>
          </a:p>
          <a:p>
            <a:pPr lvl="1" hangingPunct="1"/>
            <a:r>
              <a:rPr lang="en-GB" sz="5400" dirty="0">
                <a:latin typeface="+mn-lt"/>
              </a:rPr>
              <a:t>Developing employee relationships and wellbeing</a:t>
            </a:r>
          </a:p>
          <a:p>
            <a:pPr lvl="1" hangingPunct="1"/>
            <a:r>
              <a:rPr lang="en-GB" sz="5400" dirty="0">
                <a:latin typeface="+mn-lt"/>
              </a:rPr>
              <a:t>Progression and promotion</a:t>
            </a:r>
          </a:p>
          <a:p>
            <a:pPr lvl="1" hangingPunct="1"/>
            <a:r>
              <a:rPr lang="en-GB" sz="5400" dirty="0">
                <a:latin typeface="+mn-lt"/>
              </a:rPr>
              <a:t>Employment retention</a:t>
            </a:r>
          </a:p>
          <a:p>
            <a:pPr lvl="1" hangingPunct="1"/>
            <a:r>
              <a:rPr lang="en-GB" sz="5400" dirty="0">
                <a:latin typeface="+mn-lt"/>
              </a:rPr>
              <a:t>Unemployment</a:t>
            </a:r>
          </a:p>
        </p:txBody>
      </p:sp>
    </p:spTree>
    <p:extLst>
      <p:ext uri="{BB962C8B-B14F-4D97-AF65-F5344CB8AC3E}">
        <p14:creationId xmlns:p14="http://schemas.microsoft.com/office/powerpoint/2010/main" val="19447913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971D-A413-48BD-B0E5-1F07CF853A87}"/>
              </a:ext>
            </a:extLst>
          </p:cNvPr>
          <p:cNvSpPr>
            <a:spLocks noGrp="1"/>
          </p:cNvSpPr>
          <p:nvPr>
            <p:ph type="title"/>
          </p:nvPr>
        </p:nvSpPr>
        <p:spPr/>
        <p:txBody>
          <a:bodyPr/>
          <a:lstStyle/>
          <a:p>
            <a:r>
              <a:rPr lang="en-GB" dirty="0"/>
              <a:t>The obesity wage penalty</a:t>
            </a:r>
          </a:p>
        </p:txBody>
      </p:sp>
      <p:sp>
        <p:nvSpPr>
          <p:cNvPr id="3" name="Content Placeholder 2">
            <a:extLst>
              <a:ext uri="{FF2B5EF4-FFF2-40B4-BE49-F238E27FC236}">
                <a16:creationId xmlns:a16="http://schemas.microsoft.com/office/drawing/2014/main" id="{69845401-9772-48A2-87A3-3EFA5F6B62FE}"/>
              </a:ext>
            </a:extLst>
          </p:cNvPr>
          <p:cNvSpPr>
            <a:spLocks noGrp="1"/>
          </p:cNvSpPr>
          <p:nvPr>
            <p:ph idx="1"/>
          </p:nvPr>
        </p:nvSpPr>
        <p:spPr/>
        <p:txBody>
          <a:bodyPr>
            <a:no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Overwhelming evidence that the wage penalty affects women far more than men – some estimate the gap to be up to 20% with an average of 9-13%</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Not just annual earning – strong evidence of a life-course impact from childhood to adulthood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Women living with obesity at 16 have 34% lower household incomes at the age of 42</a:t>
            </a:r>
          </a:p>
        </p:txBody>
      </p:sp>
    </p:spTree>
    <p:extLst>
      <p:ext uri="{BB962C8B-B14F-4D97-AF65-F5344CB8AC3E}">
        <p14:creationId xmlns:p14="http://schemas.microsoft.com/office/powerpoint/2010/main" val="13973409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B519-326A-43A6-9223-17A534302642}"/>
              </a:ext>
            </a:extLst>
          </p:cNvPr>
          <p:cNvSpPr>
            <a:spLocks noGrp="1"/>
          </p:cNvSpPr>
          <p:nvPr>
            <p:ph type="title"/>
          </p:nvPr>
        </p:nvSpPr>
        <p:spPr/>
        <p:txBody>
          <a:bodyPr/>
          <a:lstStyle/>
          <a:p>
            <a:r>
              <a:rPr lang="en-GB" dirty="0"/>
              <a:t>Reducing stigma – Key actors</a:t>
            </a:r>
          </a:p>
        </p:txBody>
      </p:sp>
      <p:sp>
        <p:nvSpPr>
          <p:cNvPr id="3" name="Content Placeholder 2">
            <a:extLst>
              <a:ext uri="{FF2B5EF4-FFF2-40B4-BE49-F238E27FC236}">
                <a16:creationId xmlns:a16="http://schemas.microsoft.com/office/drawing/2014/main" id="{86C8BFE9-8F97-434E-BC41-DF42103D2DB6}"/>
              </a:ext>
            </a:extLst>
          </p:cNvPr>
          <p:cNvSpPr>
            <a:spLocks noGrp="1"/>
          </p:cNvSpPr>
          <p:nvPr>
            <p:ph idx="1"/>
          </p:nvPr>
        </p:nvSpPr>
        <p:spPr/>
        <p:txBody>
          <a:bodyPr/>
          <a:lstStyle/>
          <a:p>
            <a:r>
              <a:rPr lang="en-GB" dirty="0"/>
              <a:t>Government</a:t>
            </a:r>
          </a:p>
          <a:p>
            <a:r>
              <a:rPr lang="en-GB" dirty="0"/>
              <a:t>Employers</a:t>
            </a:r>
          </a:p>
          <a:p>
            <a:r>
              <a:rPr lang="en-GB" dirty="0"/>
              <a:t>Healthcare professionals</a:t>
            </a:r>
          </a:p>
          <a:p>
            <a:r>
              <a:rPr lang="en-GB" dirty="0"/>
              <a:t>Media</a:t>
            </a:r>
          </a:p>
          <a:p>
            <a:r>
              <a:rPr lang="en-GB" dirty="0"/>
              <a:t>Employees</a:t>
            </a:r>
          </a:p>
        </p:txBody>
      </p:sp>
    </p:spTree>
    <p:extLst>
      <p:ext uri="{BB962C8B-B14F-4D97-AF65-F5344CB8AC3E}">
        <p14:creationId xmlns:p14="http://schemas.microsoft.com/office/powerpoint/2010/main" val="33521620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D7D03-6050-4138-89A2-58E1AE1AC708}"/>
              </a:ext>
            </a:extLst>
          </p:cNvPr>
          <p:cNvSpPr>
            <a:spLocks noGrp="1"/>
          </p:cNvSpPr>
          <p:nvPr>
            <p:ph idx="1"/>
          </p:nvPr>
        </p:nvSpPr>
        <p:spPr>
          <a:xfrm>
            <a:off x="924304" y="3219863"/>
            <a:ext cx="22535391" cy="7276273"/>
          </a:xfrm>
        </p:spPr>
        <p:txBody>
          <a:bodyPr/>
          <a:lstStyle/>
          <a:p>
            <a:pPr marL="0" indent="0" algn="ctr">
              <a:buNone/>
            </a:pPr>
            <a:r>
              <a:rPr lang="en-GB" b="0" i="1" dirty="0">
                <a:solidFill>
                  <a:srgbClr val="252728"/>
                </a:solidFill>
                <a:effectLst/>
              </a:rPr>
              <a:t>“There’s a common misconception that fat people are stupid and lazy, and we’re not…While you’re encouraging people to think about what goes into mouths, just think a little harder about what comes out of yours.”</a:t>
            </a:r>
          </a:p>
          <a:p>
            <a:pPr marL="0" indent="0" algn="ctr">
              <a:buNone/>
            </a:pPr>
            <a:r>
              <a:rPr lang="en-GB" i="1" dirty="0">
                <a:solidFill>
                  <a:srgbClr val="252728"/>
                </a:solidFill>
              </a:rPr>
              <a:t>(James Cordon)</a:t>
            </a:r>
            <a:endParaRPr lang="en-GB" dirty="0"/>
          </a:p>
        </p:txBody>
      </p:sp>
    </p:spTree>
    <p:extLst>
      <p:ext uri="{BB962C8B-B14F-4D97-AF65-F5344CB8AC3E}">
        <p14:creationId xmlns:p14="http://schemas.microsoft.com/office/powerpoint/2010/main" val="12729176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0246-6337-4392-A17F-B9413C2649BD}"/>
              </a:ext>
            </a:extLst>
          </p:cNvPr>
          <p:cNvSpPr>
            <a:spLocks noGrp="1"/>
          </p:cNvSpPr>
          <p:nvPr>
            <p:ph type="title"/>
          </p:nvPr>
        </p:nvSpPr>
        <p:spPr/>
        <p:txBody>
          <a:bodyPr/>
          <a:lstStyle/>
          <a:p>
            <a:r>
              <a:rPr lang="en-GB" dirty="0"/>
              <a:t>Further information</a:t>
            </a:r>
          </a:p>
        </p:txBody>
      </p:sp>
      <p:sp>
        <p:nvSpPr>
          <p:cNvPr id="4" name="Shape 11">
            <a:extLst>
              <a:ext uri="{FF2B5EF4-FFF2-40B4-BE49-F238E27FC236}">
                <a16:creationId xmlns:a16="http://schemas.microsoft.com/office/drawing/2014/main" id="{6140289F-8D63-4A30-81DD-7CBC2AB23782}"/>
              </a:ext>
            </a:extLst>
          </p:cNvPr>
          <p:cNvSpPr txBox="1">
            <a:spLocks noGrp="1"/>
          </p:cNvSpPr>
          <p:nvPr>
            <p:ph idx="1"/>
          </p:nvPr>
        </p:nvSpPr>
        <p:spPr>
          <a:xfrm>
            <a:off x="720725" y="5207000"/>
            <a:ext cx="22536150" cy="727710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fontScale="92500" lnSpcReduction="10000"/>
          </a:bodyPr>
          <a:lstStyle>
            <a:lvl1pPr marL="305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1pPr>
            <a:lvl2pPr marL="750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2pPr>
            <a:lvl3pPr marL="1194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3pPr>
            <a:lvl4pPr marL="1639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4pPr>
            <a:lvl5pPr marL="2083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5pPr>
            <a:lvl6pPr marL="2528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6pPr>
            <a:lvl7pPr marL="2972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7pPr>
            <a:lvl8pPr marL="3417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8pPr>
            <a:lvl9pPr marL="3861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9pPr>
          </a:lstStyle>
          <a:p>
            <a:pPr hangingPunct="1"/>
            <a:r>
              <a:rPr lang="en-GB" dirty="0">
                <a:latin typeface="+mn-lt"/>
              </a:rPr>
              <a:t> For more information, feel free to email me at:</a:t>
            </a:r>
          </a:p>
          <a:p>
            <a:pPr lvl="1"/>
            <a:r>
              <a:rPr lang="en-GB" sz="5400" dirty="0">
                <a:solidFill>
                  <a:srgbClr val="0092DB"/>
                </a:solidFill>
                <a:latin typeface="+mn-lt"/>
                <a:hlinkClick r:id="rId2">
                  <a:extLst>
                    <a:ext uri="{A12FA001-AC4F-418D-AE19-62706E023703}">
                      <ahyp:hlinkClr xmlns:ahyp="http://schemas.microsoft.com/office/drawing/2018/hyperlinkcolor" val="tx"/>
                    </a:ext>
                  </a:extLst>
                </a:hlinkClick>
              </a:rPr>
              <a:t>zofia.bajorek@employment-studies.co.uk</a:t>
            </a:r>
            <a:endParaRPr lang="en-GB" sz="5400" dirty="0">
              <a:solidFill>
                <a:srgbClr val="0092DB"/>
              </a:solidFill>
              <a:latin typeface="+mn-lt"/>
            </a:endParaRPr>
          </a:p>
          <a:p>
            <a:pPr marL="444500" lvl="1" indent="0">
              <a:buNone/>
            </a:pPr>
            <a:endParaRPr lang="en-GB" sz="5400" dirty="0">
              <a:latin typeface="+mn-lt"/>
            </a:endParaRPr>
          </a:p>
          <a:p>
            <a:pPr hangingPunct="1"/>
            <a:r>
              <a:rPr lang="en-GB" dirty="0">
                <a:latin typeface="+mn-lt"/>
              </a:rPr>
              <a:t> Follow me on</a:t>
            </a:r>
          </a:p>
          <a:p>
            <a:pPr marL="444500" lvl="1" indent="0" hangingPunct="1">
              <a:buNone/>
            </a:pPr>
            <a:r>
              <a:rPr lang="en-GB" sz="5400" dirty="0">
                <a:solidFill>
                  <a:srgbClr val="0092DB"/>
                </a:solidFill>
                <a:latin typeface="+mn-lt"/>
              </a:rPr>
              <a:t>@DrZofia   @EmploymtStudies</a:t>
            </a:r>
          </a:p>
          <a:p>
            <a:pPr marL="444500" lvl="1" indent="0" hangingPunct="1">
              <a:buNone/>
            </a:pPr>
            <a:endParaRPr lang="en-GB" sz="5400" dirty="0">
              <a:latin typeface="+mn-lt"/>
            </a:endParaRPr>
          </a:p>
          <a:p>
            <a:pPr hangingPunct="1"/>
            <a:r>
              <a:rPr lang="en-GB" dirty="0">
                <a:latin typeface="+mn-lt"/>
              </a:rPr>
              <a:t> Or visit the IES website:</a:t>
            </a:r>
          </a:p>
          <a:p>
            <a:pPr marL="444500" lvl="1" indent="0">
              <a:buNone/>
            </a:pPr>
            <a:r>
              <a:rPr lang="en-GB" sz="5400" dirty="0">
                <a:latin typeface="+mn-lt"/>
              </a:rPr>
              <a:t> </a:t>
            </a:r>
            <a:r>
              <a:rPr lang="en-GB" sz="5400" dirty="0">
                <a:solidFill>
                  <a:srgbClr val="0092DB"/>
                </a:solidFill>
                <a:latin typeface="+mn-lt"/>
              </a:rPr>
              <a:t>https://www.employment-studies.co.uk/</a:t>
            </a:r>
          </a:p>
          <a:p>
            <a:pPr marL="444500" lvl="1" indent="0">
              <a:buNone/>
            </a:pPr>
            <a:endParaRPr lang="en-GB" sz="5400" dirty="0">
              <a:latin typeface="+mn-lt"/>
            </a:endParaRPr>
          </a:p>
        </p:txBody>
      </p:sp>
      <p:pic>
        <p:nvPicPr>
          <p:cNvPr id="5" name="Picture 4">
            <a:extLst>
              <a:ext uri="{FF2B5EF4-FFF2-40B4-BE49-F238E27FC236}">
                <a16:creationId xmlns:a16="http://schemas.microsoft.com/office/drawing/2014/main" id="{88F39DC0-2162-824D-A124-615134B90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242" y="7460652"/>
            <a:ext cx="1219200" cy="1013012"/>
          </a:xfrm>
          <a:prstGeom prst="rect">
            <a:avLst/>
          </a:prstGeom>
        </p:spPr>
      </p:pic>
    </p:spTree>
    <p:extLst>
      <p:ext uri="{BB962C8B-B14F-4D97-AF65-F5344CB8AC3E}">
        <p14:creationId xmlns:p14="http://schemas.microsoft.com/office/powerpoint/2010/main" val="35466266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0">
            <a:extLst>
              <a:ext uri="{FF2B5EF4-FFF2-40B4-BE49-F238E27FC236}">
                <a16:creationId xmlns:a16="http://schemas.microsoft.com/office/drawing/2014/main" id="{DDD17961-4D1C-404C-8A3F-6BC74C60C2CE}"/>
              </a:ext>
            </a:extLst>
          </p:cNvPr>
          <p:cNvSpPr txBox="1">
            <a:spLocks/>
          </p:cNvSpPr>
          <p:nvPr/>
        </p:nvSpPr>
        <p:spPr>
          <a:xfrm>
            <a:off x="720994" y="2141064"/>
            <a:ext cx="22535391"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9600" b="1" i="0" u="none" strike="noStrike" cap="all" spc="0" baseline="0">
                <a:ln>
                  <a:noFill/>
                </a:ln>
                <a:solidFill>
                  <a:srgbClr val="0092DB"/>
                </a:solidFill>
                <a:uFillTx/>
                <a:latin typeface="+mn-lt"/>
                <a:ea typeface="+mn-ea"/>
                <a:cs typeface="+mn-cs"/>
                <a:sym typeface="Sahar-Bold"/>
              </a:defRPr>
            </a:lvl1pPr>
            <a:lvl2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2pPr>
            <a:lvl3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3pPr>
            <a:lvl4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4pPr>
            <a:lvl5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5pPr>
            <a:lvl6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6pPr>
            <a:lvl7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7pPr>
            <a:lvl8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8pPr>
            <a:lvl9pPr marL="0" marR="0" indent="0" algn="l" defTabSz="821531" rtl="0" latinLnBrk="0">
              <a:lnSpc>
                <a:spcPct val="100000"/>
              </a:lnSpc>
              <a:spcBef>
                <a:spcPts val="0"/>
              </a:spcBef>
              <a:spcAft>
                <a:spcPts val="0"/>
              </a:spcAft>
              <a:buClrTx/>
              <a:buSzTx/>
              <a:buFontTx/>
              <a:buNone/>
              <a:tabLst/>
              <a:defRPr sz="6600" b="0" i="0" u="none" strike="noStrike" cap="all" spc="0" baseline="0">
                <a:ln>
                  <a:noFill/>
                </a:ln>
                <a:solidFill>
                  <a:srgbClr val="000000"/>
                </a:solidFill>
                <a:uFillTx/>
                <a:latin typeface="+mn-lt"/>
                <a:ea typeface="+mn-ea"/>
                <a:cs typeface="+mn-cs"/>
                <a:sym typeface="Sahar-Bold"/>
              </a:defRPr>
            </a:lvl9pPr>
          </a:lstStyle>
          <a:p>
            <a:pPr hangingPunct="1"/>
            <a:r>
              <a:rPr lang="en-GB" dirty="0">
                <a:latin typeface="+mj-lt"/>
              </a:rPr>
              <a:t>Presentation outline</a:t>
            </a:r>
          </a:p>
        </p:txBody>
      </p:sp>
      <p:sp>
        <p:nvSpPr>
          <p:cNvPr id="4" name="Shape 11">
            <a:extLst>
              <a:ext uri="{FF2B5EF4-FFF2-40B4-BE49-F238E27FC236}">
                <a16:creationId xmlns:a16="http://schemas.microsoft.com/office/drawing/2014/main" id="{9E070B3D-4BD9-C14C-AA46-3BC832DE8134}"/>
              </a:ext>
            </a:extLst>
          </p:cNvPr>
          <p:cNvSpPr txBox="1">
            <a:spLocks/>
          </p:cNvSpPr>
          <p:nvPr/>
        </p:nvSpPr>
        <p:spPr>
          <a:xfrm>
            <a:off x="720994" y="3200400"/>
            <a:ext cx="22535391" cy="928330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marL="305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1pPr>
            <a:lvl2pPr marL="750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2pPr>
            <a:lvl3pPr marL="1194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3pPr>
            <a:lvl4pPr marL="16390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4pPr>
            <a:lvl5pPr marL="2083593" marR="0" indent="-305593" algn="l" defTabSz="821531" rtl="0" latinLnBrk="0">
              <a:lnSpc>
                <a:spcPct val="120000"/>
              </a:lnSpc>
              <a:spcBef>
                <a:spcPts val="0"/>
              </a:spcBef>
              <a:spcAft>
                <a:spcPts val="0"/>
              </a:spcAft>
              <a:buClr>
                <a:srgbClr val="0092DB"/>
              </a:buClr>
              <a:buSzPct val="102000"/>
              <a:buFontTx/>
              <a:buChar char="•"/>
              <a:tabLst/>
              <a:defRPr sz="6000" b="0" i="0" u="none" strike="noStrike" cap="none" spc="0" baseline="0">
                <a:ln>
                  <a:noFill/>
                </a:ln>
                <a:solidFill>
                  <a:srgbClr val="606C75"/>
                </a:solidFill>
                <a:uFillTx/>
                <a:latin typeface="Sahar-Regular"/>
                <a:ea typeface="Sahar-Regular"/>
                <a:cs typeface="Sahar-Regular"/>
                <a:sym typeface="Sahar-Regular"/>
              </a:defRPr>
            </a:lvl5pPr>
            <a:lvl6pPr marL="2528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6pPr>
            <a:lvl7pPr marL="2972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7pPr>
            <a:lvl8pPr marL="34170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8pPr>
            <a:lvl9pPr marL="3861593" marR="0" indent="-305593" algn="l" defTabSz="821531" rtl="0" latinLnBrk="0">
              <a:lnSpc>
                <a:spcPct val="120000"/>
              </a:lnSpc>
              <a:spcBef>
                <a:spcPts val="0"/>
              </a:spcBef>
              <a:spcAft>
                <a:spcPts val="0"/>
              </a:spcAft>
              <a:buClrTx/>
              <a:buSzPct val="145000"/>
              <a:buFontTx/>
              <a:buChar char="•"/>
              <a:tabLst/>
              <a:defRPr sz="2200" b="0" i="0" u="none" strike="noStrike" cap="none" spc="0" baseline="0">
                <a:ln>
                  <a:noFill/>
                </a:ln>
                <a:solidFill>
                  <a:srgbClr val="000000"/>
                </a:solidFill>
                <a:uFillTx/>
                <a:latin typeface="Sahar-Regular"/>
                <a:ea typeface="Sahar-Regular"/>
                <a:cs typeface="Sahar-Regular"/>
                <a:sym typeface="Sahar-Regular"/>
              </a:defRPr>
            </a:lvl9pPr>
          </a:lstStyle>
          <a:p>
            <a:pPr hangingPunct="1"/>
            <a:r>
              <a:rPr lang="en-GB" dirty="0">
                <a:latin typeface="+mn-lt"/>
              </a:rPr>
              <a:t>Introduction to Purpose</a:t>
            </a:r>
          </a:p>
          <a:p>
            <a:pPr hangingPunct="1"/>
            <a:r>
              <a:rPr lang="en-GB" dirty="0">
                <a:latin typeface="+mn-lt"/>
              </a:rPr>
              <a:t>What is obesity?</a:t>
            </a:r>
          </a:p>
          <a:p>
            <a:pPr hangingPunct="1"/>
            <a:r>
              <a:rPr lang="en-GB" dirty="0">
                <a:latin typeface="+mn-lt"/>
              </a:rPr>
              <a:t>Causes of weight-based stigma and it’s prevalence</a:t>
            </a:r>
          </a:p>
          <a:p>
            <a:pPr hangingPunct="1"/>
            <a:r>
              <a:rPr lang="en-GB" dirty="0">
                <a:latin typeface="+mn-lt"/>
              </a:rPr>
              <a:t>Weight-based stigma and the employment cycle</a:t>
            </a:r>
          </a:p>
        </p:txBody>
      </p:sp>
    </p:spTree>
    <p:extLst>
      <p:ext uri="{BB962C8B-B14F-4D97-AF65-F5344CB8AC3E}">
        <p14:creationId xmlns:p14="http://schemas.microsoft.com/office/powerpoint/2010/main" val="39381605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4A2D-C54D-45BD-AC95-81CEE8AFB8A8}"/>
              </a:ext>
            </a:extLst>
          </p:cNvPr>
          <p:cNvSpPr>
            <a:spLocks noGrp="1"/>
          </p:cNvSpPr>
          <p:nvPr>
            <p:ph type="title"/>
          </p:nvPr>
        </p:nvSpPr>
        <p:spPr/>
        <p:txBody>
          <a:bodyPr/>
          <a:lstStyle/>
          <a:p>
            <a:r>
              <a:rPr lang="en-GB" dirty="0"/>
              <a:t>Why Purpose? Why now?</a:t>
            </a:r>
          </a:p>
        </p:txBody>
      </p:sp>
      <p:sp>
        <p:nvSpPr>
          <p:cNvPr id="3" name="Content Placeholder 2">
            <a:extLst>
              <a:ext uri="{FF2B5EF4-FFF2-40B4-BE49-F238E27FC236}">
                <a16:creationId xmlns:a16="http://schemas.microsoft.com/office/drawing/2014/main" id="{0DFBB536-252A-48DE-A509-6EDAC4A9718A}"/>
              </a:ext>
            </a:extLst>
          </p:cNvPr>
          <p:cNvSpPr>
            <a:spLocks noGrp="1"/>
          </p:cNvSpPr>
          <p:nvPr>
            <p:ph idx="1"/>
          </p:nvPr>
        </p:nvSpPr>
        <p:spPr/>
        <p:txBody>
          <a:bodyPr>
            <a:normAutofit lnSpcReduction="10000"/>
          </a:bodyPr>
          <a:lstStyle/>
          <a:p>
            <a:pPr marL="0" indent="0" algn="ctr">
              <a:buNone/>
            </a:pPr>
            <a:r>
              <a:rPr lang="en-GB" i="1" dirty="0"/>
              <a:t>“Being fat isn’t a birth defect. Nobody  comes out of the womb needing to buy two seats on the plane.  We have gone to this weird place where fat is good…Fat shaming doesn’t need to end; it needs to make a comeback. Some amount of shame is good.” (Bill Maher)</a:t>
            </a:r>
          </a:p>
          <a:p>
            <a:pPr marL="0" indent="0" algn="ctr">
              <a:buNone/>
            </a:pPr>
            <a:r>
              <a:rPr lang="en-GB" dirty="0"/>
              <a:t>In response James Corden replied:</a:t>
            </a:r>
          </a:p>
          <a:p>
            <a:pPr marL="0" indent="0" algn="ctr">
              <a:buNone/>
            </a:pPr>
            <a:r>
              <a:rPr lang="en-GB" i="1" dirty="0"/>
              <a:t>“Fat shaming never went anywhere.  I mean, literally ask any fat person. We are reminded of it all the time.”</a:t>
            </a:r>
          </a:p>
        </p:txBody>
      </p:sp>
    </p:spTree>
    <p:extLst>
      <p:ext uri="{BB962C8B-B14F-4D97-AF65-F5344CB8AC3E}">
        <p14:creationId xmlns:p14="http://schemas.microsoft.com/office/powerpoint/2010/main" val="41072096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D328-AAB6-4EE5-BA34-E528F89B91D7}"/>
              </a:ext>
            </a:extLst>
          </p:cNvPr>
          <p:cNvSpPr>
            <a:spLocks noGrp="1"/>
          </p:cNvSpPr>
          <p:nvPr>
            <p:ph type="title"/>
          </p:nvPr>
        </p:nvSpPr>
        <p:spPr/>
        <p:txBody>
          <a:bodyPr/>
          <a:lstStyle/>
          <a:p>
            <a:r>
              <a:rPr lang="en-GB" dirty="0"/>
              <a:t>Why purpose? Why now?</a:t>
            </a:r>
          </a:p>
        </p:txBody>
      </p:sp>
      <p:sp>
        <p:nvSpPr>
          <p:cNvPr id="3" name="Content Placeholder 2">
            <a:extLst>
              <a:ext uri="{FF2B5EF4-FFF2-40B4-BE49-F238E27FC236}">
                <a16:creationId xmlns:a16="http://schemas.microsoft.com/office/drawing/2014/main" id="{5AEFCEB2-6277-4594-A43E-CACA67300BD9}"/>
              </a:ext>
            </a:extLst>
          </p:cNvPr>
          <p:cNvSpPr>
            <a:spLocks noGrp="1"/>
          </p:cNvSpPr>
          <p:nvPr>
            <p:ph idx="1"/>
          </p:nvPr>
        </p:nvSpPr>
        <p:spPr/>
        <p:txBody>
          <a:bodyPr/>
          <a:lstStyle/>
          <a:p>
            <a:r>
              <a:rPr lang="en-GB" dirty="0"/>
              <a:t>The need to ‘frame the debate’ about obesity, stigma, discrimination and employment</a:t>
            </a:r>
          </a:p>
          <a:p>
            <a:r>
              <a:rPr lang="en-GB" dirty="0"/>
              <a:t>Provide a clear evidence base about it’s prevalence in the UK</a:t>
            </a:r>
          </a:p>
          <a:p>
            <a:r>
              <a:rPr lang="en-GB" dirty="0"/>
              <a:t>Move the dial from analysis to action</a:t>
            </a:r>
          </a:p>
          <a:p>
            <a:endParaRPr lang="en-GB" dirty="0"/>
          </a:p>
        </p:txBody>
      </p:sp>
    </p:spTree>
    <p:extLst>
      <p:ext uri="{BB962C8B-B14F-4D97-AF65-F5344CB8AC3E}">
        <p14:creationId xmlns:p14="http://schemas.microsoft.com/office/powerpoint/2010/main" val="18362417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07D2-840F-4B92-84D2-32BB449DDF4A}"/>
              </a:ext>
            </a:extLst>
          </p:cNvPr>
          <p:cNvSpPr>
            <a:spLocks noGrp="1"/>
          </p:cNvSpPr>
          <p:nvPr>
            <p:ph type="title"/>
          </p:nvPr>
        </p:nvSpPr>
        <p:spPr/>
        <p:txBody>
          <a:bodyPr/>
          <a:lstStyle/>
          <a:p>
            <a:r>
              <a:rPr lang="en-GB" dirty="0"/>
              <a:t>What is obesity?</a:t>
            </a:r>
          </a:p>
        </p:txBody>
      </p:sp>
      <p:sp>
        <p:nvSpPr>
          <p:cNvPr id="3" name="Content Placeholder 2">
            <a:extLst>
              <a:ext uri="{FF2B5EF4-FFF2-40B4-BE49-F238E27FC236}">
                <a16:creationId xmlns:a16="http://schemas.microsoft.com/office/drawing/2014/main" id="{206CB6DC-2491-4107-8A21-7F213DDD8AC4}"/>
              </a:ext>
            </a:extLst>
          </p:cNvPr>
          <p:cNvSpPr>
            <a:spLocks noGrp="1"/>
          </p:cNvSpPr>
          <p:nvPr>
            <p:ph idx="1"/>
          </p:nvPr>
        </p:nvSpPr>
        <p:spPr/>
        <p:txBody>
          <a:bodyPr/>
          <a:lstStyle/>
          <a:p>
            <a:r>
              <a:rPr lang="en-GB" dirty="0"/>
              <a:t>Overweight and obesity is </a:t>
            </a:r>
            <a:r>
              <a:rPr lang="en-GB" i="1" dirty="0"/>
              <a:t>“an abnormal or excessive fat accumulation that may impair health” (WHO, 2016)</a:t>
            </a:r>
          </a:p>
          <a:p>
            <a:r>
              <a:rPr lang="en-GB" dirty="0"/>
              <a:t>Usually classified by the BMI measure</a:t>
            </a:r>
          </a:p>
          <a:p>
            <a:r>
              <a:rPr lang="en-GB" dirty="0"/>
              <a:t>Should obesity be classified as a disease in the UK?</a:t>
            </a:r>
          </a:p>
          <a:p>
            <a:r>
              <a:rPr lang="en-GB" dirty="0"/>
              <a:t>Comorbidities</a:t>
            </a:r>
          </a:p>
        </p:txBody>
      </p:sp>
    </p:spTree>
    <p:extLst>
      <p:ext uri="{BB962C8B-B14F-4D97-AF65-F5344CB8AC3E}">
        <p14:creationId xmlns:p14="http://schemas.microsoft.com/office/powerpoint/2010/main" val="38031114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750-51ED-490F-812D-30755AF33ECE}"/>
              </a:ext>
            </a:extLst>
          </p:cNvPr>
          <p:cNvSpPr>
            <a:spLocks noGrp="1"/>
          </p:cNvSpPr>
          <p:nvPr>
            <p:ph type="title"/>
          </p:nvPr>
        </p:nvSpPr>
        <p:spPr>
          <a:xfrm>
            <a:off x="720994" y="1741014"/>
            <a:ext cx="22535391" cy="3036095"/>
          </a:xfrm>
        </p:spPr>
        <p:txBody>
          <a:bodyPr/>
          <a:lstStyle/>
          <a:p>
            <a:r>
              <a:rPr lang="en-GB" dirty="0"/>
              <a:t>What is obesity?</a:t>
            </a:r>
          </a:p>
        </p:txBody>
      </p:sp>
      <p:pic>
        <p:nvPicPr>
          <p:cNvPr id="1027" name="6EC26C55-3E7C-40EC-A9EC-97F32CE4F642">
            <a:extLst>
              <a:ext uri="{FF2B5EF4-FFF2-40B4-BE49-F238E27FC236}">
                <a16:creationId xmlns:a16="http://schemas.microsoft.com/office/drawing/2014/main" id="{F555D903-B9A1-4655-8FE8-0F50C95DA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620" y="3516696"/>
            <a:ext cx="14474937" cy="93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3174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8A64-952A-4309-8AAC-C0CB5F3A9820}"/>
              </a:ext>
            </a:extLst>
          </p:cNvPr>
          <p:cNvSpPr>
            <a:spLocks noGrp="1"/>
          </p:cNvSpPr>
          <p:nvPr>
            <p:ph type="title"/>
          </p:nvPr>
        </p:nvSpPr>
        <p:spPr/>
        <p:txBody>
          <a:bodyPr/>
          <a:lstStyle/>
          <a:p>
            <a:r>
              <a:rPr lang="en-GB" dirty="0"/>
              <a:t>What is obesity?</a:t>
            </a:r>
          </a:p>
        </p:txBody>
      </p:sp>
      <p:pic>
        <p:nvPicPr>
          <p:cNvPr id="2050" name="ABE4CF0B-BB5F-4D76-B294-E8ADA5764081">
            <a:extLst>
              <a:ext uri="{FF2B5EF4-FFF2-40B4-BE49-F238E27FC236}">
                <a16:creationId xmlns:a16="http://schemas.microsoft.com/office/drawing/2014/main" id="{E3D78DF6-7684-42B9-B2C2-F824DAA83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658" y="3841565"/>
            <a:ext cx="15220336" cy="880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957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DE4E-EC4E-4641-867C-E4056188E550}"/>
              </a:ext>
            </a:extLst>
          </p:cNvPr>
          <p:cNvSpPr>
            <a:spLocks noGrp="1"/>
          </p:cNvSpPr>
          <p:nvPr>
            <p:ph type="title"/>
          </p:nvPr>
        </p:nvSpPr>
        <p:spPr/>
        <p:txBody>
          <a:bodyPr/>
          <a:lstStyle/>
          <a:p>
            <a:r>
              <a:rPr lang="en-GB" dirty="0"/>
              <a:t>Obesity and employment</a:t>
            </a:r>
          </a:p>
        </p:txBody>
      </p:sp>
      <p:sp>
        <p:nvSpPr>
          <p:cNvPr id="3" name="Content Placeholder 2">
            <a:extLst>
              <a:ext uri="{FF2B5EF4-FFF2-40B4-BE49-F238E27FC236}">
                <a16:creationId xmlns:a16="http://schemas.microsoft.com/office/drawing/2014/main" id="{A2FBB0FF-C40C-44A0-97E3-84F17902A891}"/>
              </a:ext>
            </a:extLst>
          </p:cNvPr>
          <p:cNvSpPr>
            <a:spLocks noGrp="1"/>
          </p:cNvSpPr>
          <p:nvPr>
            <p:ph idx="1"/>
          </p:nvPr>
        </p:nvSpPr>
        <p:spPr/>
        <p:txBody>
          <a:bodyPr>
            <a:normAutofit lnSpcReduction="10000"/>
          </a:bodyPr>
          <a:lstStyle/>
          <a:p>
            <a:r>
              <a:rPr lang="en-GB" dirty="0"/>
              <a:t>Could the way that work is designed and conducted have an impact on obesity?</a:t>
            </a:r>
          </a:p>
          <a:p>
            <a:pPr marL="0" indent="0">
              <a:buNone/>
            </a:pPr>
            <a:r>
              <a:rPr lang="en-GB" dirty="0"/>
              <a:t> - The research indicates…YES!</a:t>
            </a:r>
          </a:p>
          <a:p>
            <a:r>
              <a:rPr lang="en-GB" dirty="0"/>
              <a:t>Nature of shift work</a:t>
            </a:r>
          </a:p>
          <a:p>
            <a:r>
              <a:rPr lang="en-GB" dirty="0"/>
              <a:t>Hours which people work</a:t>
            </a:r>
          </a:p>
          <a:p>
            <a:r>
              <a:rPr lang="en-GB" dirty="0"/>
              <a:t>The psychosocial work environment</a:t>
            </a:r>
          </a:p>
          <a:p>
            <a:r>
              <a:rPr lang="en-GB" dirty="0"/>
              <a:t>Sedentary work (jury is still out on this one)</a:t>
            </a:r>
          </a:p>
        </p:txBody>
      </p:sp>
    </p:spTree>
    <p:extLst>
      <p:ext uri="{BB962C8B-B14F-4D97-AF65-F5344CB8AC3E}">
        <p14:creationId xmlns:p14="http://schemas.microsoft.com/office/powerpoint/2010/main" val="31087461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A562-79E5-405A-99BD-A7BCA4AC726E}"/>
              </a:ext>
            </a:extLst>
          </p:cNvPr>
          <p:cNvSpPr>
            <a:spLocks noGrp="1"/>
          </p:cNvSpPr>
          <p:nvPr>
            <p:ph type="title"/>
          </p:nvPr>
        </p:nvSpPr>
        <p:spPr/>
        <p:txBody>
          <a:bodyPr>
            <a:normAutofit fontScale="90000"/>
          </a:bodyPr>
          <a:lstStyle/>
          <a:p>
            <a:r>
              <a:rPr lang="en-GB" dirty="0"/>
              <a:t>Weight-Based stigma and employment</a:t>
            </a:r>
          </a:p>
        </p:txBody>
      </p:sp>
      <p:pic>
        <p:nvPicPr>
          <p:cNvPr id="3075" name="A14F5DD6-B184-4372-8AFD-297DA2C05A53">
            <a:extLst>
              <a:ext uri="{FF2B5EF4-FFF2-40B4-BE49-F238E27FC236}">
                <a16:creationId xmlns:a16="http://schemas.microsoft.com/office/drawing/2014/main" id="{4EFC2E5E-D18C-4DC5-A2BD-BB386286F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120" y="4505099"/>
            <a:ext cx="16315442" cy="861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06127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A6469"/>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SemiBold"/>
            <a:ea typeface="Gill Sans SemiBold"/>
            <a:cs typeface="Gill Sans SemiBold"/>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ADF5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ahar-Bold"/>
        <a:ea typeface="Sahar-Bold"/>
        <a:cs typeface="Sahar-Bold"/>
      </a:majorFont>
      <a:minorFont>
        <a:latin typeface="Sahar-Bold"/>
        <a:ea typeface="Sahar-Bold"/>
        <a:cs typeface="Sahar-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A6469"/>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SemiBold"/>
            <a:ea typeface="Gill Sans SemiBold"/>
            <a:cs typeface="Gill Sans SemiBold"/>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ADF5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2200" b="0" i="0" u="none" strike="noStrike" cap="none" spc="0" normalizeH="0" baseline="27272">
            <a:ln>
              <a:noFill/>
            </a:ln>
            <a:solidFill>
              <a:srgbClr val="000000"/>
            </a:solidFill>
            <a:effectLst/>
            <a:uFillTx/>
            <a:latin typeface="+mn-lt"/>
            <a:ea typeface="+mn-ea"/>
            <a:cs typeface="+mn-cs"/>
            <a:sym typeface="Sahar-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6214</TotalTime>
  <Words>555</Words>
  <Application>Microsoft Office PowerPoint</Application>
  <PresentationFormat>Custom</PresentationFormat>
  <Paragraphs>61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Gill Sans SemiBold</vt:lpstr>
      <vt:lpstr>Helvetica Neue</vt:lpstr>
      <vt:lpstr>Sahar-Regular</vt:lpstr>
      <vt:lpstr>White</vt:lpstr>
      <vt:lpstr>PowerPoint Presentation</vt:lpstr>
      <vt:lpstr>PowerPoint Presentation</vt:lpstr>
      <vt:lpstr>Why Purpose? Why now?</vt:lpstr>
      <vt:lpstr>Why purpose? Why now?</vt:lpstr>
      <vt:lpstr>What is obesity?</vt:lpstr>
      <vt:lpstr>What is obesity?</vt:lpstr>
      <vt:lpstr>What is obesity?</vt:lpstr>
      <vt:lpstr>Obesity and employment</vt:lpstr>
      <vt:lpstr>Weight-Based stigma and employment</vt:lpstr>
      <vt:lpstr>Weight-Based stigma and employment</vt:lpstr>
      <vt:lpstr>The obesity wage penalty</vt:lpstr>
      <vt:lpstr>Reducing stigma – Key actors</vt:lpstr>
      <vt:lpstr>PowerPoint Presentation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Bajorek</dc:creator>
  <cp:lastModifiedBy>Zofia Bajorek</cp:lastModifiedBy>
  <cp:revision>31</cp:revision>
  <dcterms:modified xsi:type="dcterms:W3CDTF">2022-10-26T14:26:23Z</dcterms:modified>
</cp:coreProperties>
</file>