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8"/>
  </p:notesMasterIdLst>
  <p:sldIdLst>
    <p:sldId id="256" r:id="rId4"/>
    <p:sldId id="314" r:id="rId5"/>
    <p:sldId id="306" r:id="rId6"/>
    <p:sldId id="307" r:id="rId7"/>
    <p:sldId id="308" r:id="rId8"/>
    <p:sldId id="301" r:id="rId9"/>
    <p:sldId id="309" r:id="rId10"/>
    <p:sldId id="310" r:id="rId11"/>
    <p:sldId id="311" r:id="rId12"/>
    <p:sldId id="312" r:id="rId13"/>
    <p:sldId id="313" r:id="rId14"/>
    <p:sldId id="305" r:id="rId15"/>
    <p:sldId id="315" r:id="rId16"/>
    <p:sldId id="272" r:id="rId17"/>
  </p:sldIdLst>
  <p:sldSz cx="24384000" cy="13716000"/>
  <p:notesSz cx="6858000" cy="994568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1pPr>
    <a:lvl2pPr marL="0" marR="0" indent="2286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2pPr>
    <a:lvl3pPr marL="0" marR="0" indent="4572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3pPr>
    <a:lvl4pPr marL="0" marR="0" indent="6858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4pPr>
    <a:lvl5pPr marL="0" marR="0" indent="9144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5pPr>
    <a:lvl6pPr marL="0" marR="0" indent="11430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6pPr>
    <a:lvl7pPr marL="0" marR="0" indent="13716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7pPr>
    <a:lvl8pPr marL="0" marR="0" indent="16002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8pPr>
    <a:lvl9pPr marL="0" marR="0" indent="18288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FC2"/>
    <a:srgbClr val="1B2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7"/>
  </p:normalViewPr>
  <p:slideViewPr>
    <p:cSldViewPr snapToGrid="0" snapToObjects="1">
      <p:cViewPr varScale="1">
        <p:scale>
          <a:sx n="33" d="100"/>
          <a:sy n="33"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114300" y="746125"/>
            <a:ext cx="6629400" cy="3729038"/>
          </a:xfrm>
          <a:prstGeom prst="rect">
            <a:avLst/>
          </a:prstGeom>
        </p:spPr>
        <p:txBody>
          <a:bodyPr/>
          <a:lstStyle/>
          <a:p>
            <a:endParaRPr/>
          </a:p>
        </p:txBody>
      </p:sp>
      <p:sp>
        <p:nvSpPr>
          <p:cNvPr id="65" name="Shape 65"/>
          <p:cNvSpPr>
            <a:spLocks noGrp="1"/>
          </p:cNvSpPr>
          <p:nvPr>
            <p:ph type="body" sz="quarter" idx="1"/>
          </p:nvPr>
        </p:nvSpPr>
        <p:spPr>
          <a:xfrm>
            <a:off x="914400" y="4724202"/>
            <a:ext cx="5029200" cy="447556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FFFFFF"/>
        </a:solidFill>
        <a:effectLst/>
      </p:bgPr>
    </p:bg>
    <p:spTree>
      <p:nvGrpSpPr>
        <p:cNvPr id="1" name=""/>
        <p:cNvGrpSpPr/>
        <p:nvPr/>
      </p:nvGrpSpPr>
      <p:grpSpPr>
        <a:xfrm>
          <a:off x="0" y="0"/>
          <a:ext cx="0" cy="0"/>
          <a:chOff x="0" y="0"/>
          <a:chExt cx="0" cy="0"/>
        </a:xfrm>
      </p:grpSpPr>
      <p:sp>
        <p:nvSpPr>
          <p:cNvPr id="12" name="Shape 12"/>
          <p:cNvSpPr>
            <a:spLocks noGrp="1"/>
          </p:cNvSpPr>
          <p:nvPr>
            <p:ph type="pic" idx="13"/>
          </p:nvPr>
        </p:nvSpPr>
        <p:spPr>
          <a:xfrm>
            <a:off x="-63501" y="-2206"/>
            <a:ext cx="24511001" cy="13720413"/>
          </a:xfrm>
          <a:prstGeom prst="rect">
            <a:avLst/>
          </a:prstGeom>
        </p:spPr>
        <p:txBody>
          <a:bodyPr lIns="91439" tIns="45719" rIns="91439" bIns="45719" anchor="t">
            <a:noAutofit/>
          </a:bodyPr>
          <a:lstStyle/>
          <a:p>
            <a:r>
              <a:rPr lang="en-US"/>
              <a:t>Click icon to add picture</a:t>
            </a:r>
            <a:endParaRPr/>
          </a:p>
        </p:txBody>
      </p:sp>
      <p:pic>
        <p:nvPicPr>
          <p:cNvPr id="13" name="powerpoint_basics_v2_Final Designcorner.png"/>
          <p:cNvPicPr>
            <a:picLocks noChangeAspect="1"/>
          </p:cNvPicPr>
          <p:nvPr/>
        </p:nvPicPr>
        <p:blipFill>
          <a:blip r:embed="rId2"/>
          <a:stretch>
            <a:fillRect/>
          </a:stretch>
        </p:blipFill>
        <p:spPr>
          <a:xfrm>
            <a:off x="-22190" y="5374529"/>
            <a:ext cx="9679425" cy="8349938"/>
          </a:xfrm>
          <a:prstGeom prst="rect">
            <a:avLst/>
          </a:prstGeom>
          <a:ln w="12700">
            <a:miter lim="400000"/>
          </a:ln>
        </p:spPr>
      </p:pic>
      <p:pic>
        <p:nvPicPr>
          <p:cNvPr id="14" name="powerpoint_basics_v2_Final Designcorner.png"/>
          <p:cNvPicPr>
            <a:picLocks noChangeAspect="1"/>
          </p:cNvPicPr>
          <p:nvPr/>
        </p:nvPicPr>
        <p:blipFill>
          <a:blip r:embed="rId2"/>
          <a:stretch>
            <a:fillRect/>
          </a:stretch>
        </p:blipFill>
        <p:spPr>
          <a:xfrm rot="10800000">
            <a:off x="14760610" y="-27205"/>
            <a:ext cx="9679425" cy="8349939"/>
          </a:xfrm>
          <a:prstGeom prst="rect">
            <a:avLst/>
          </a:prstGeom>
          <a:ln w="12700">
            <a:miter lim="400000"/>
          </a:ln>
        </p:spPr>
      </p:pic>
      <p:pic>
        <p:nvPicPr>
          <p:cNvPr id="15" name="IES_logo_landscape_white.pdf"/>
          <p:cNvPicPr>
            <a:picLocks noChangeAspect="1"/>
          </p:cNvPicPr>
          <p:nvPr/>
        </p:nvPicPr>
        <p:blipFill>
          <a:blip r:embed="rId3"/>
          <a:stretch>
            <a:fillRect/>
          </a:stretch>
        </p:blipFill>
        <p:spPr>
          <a:xfrm>
            <a:off x="20467240" y="382857"/>
            <a:ext cx="3678178" cy="1273558"/>
          </a:xfrm>
          <a:prstGeom prst="rect">
            <a:avLst/>
          </a:prstGeom>
          <a:ln w="12700">
            <a:miter lim="400000"/>
          </a:ln>
          <a:effectLst>
            <a:outerShdw blurRad="138226" dir="5400000" rotWithShape="0">
              <a:srgbClr val="000000"/>
            </a:outerShdw>
          </a:effectLst>
        </p:spPr>
      </p:pic>
      <p:sp>
        <p:nvSpPr>
          <p:cNvPr id="16" name="Shape 16"/>
          <p:cNvSpPr>
            <a:spLocks noGrp="1"/>
          </p:cNvSpPr>
          <p:nvPr>
            <p:ph type="body" sz="quarter" idx="14"/>
          </p:nvPr>
        </p:nvSpPr>
        <p:spPr>
          <a:xfrm>
            <a:off x="5932636" y="6021198"/>
            <a:ext cx="12772728" cy="1927604"/>
          </a:xfrm>
          <a:prstGeom prst="rect">
            <a:avLst/>
          </a:prstGeom>
        </p:spPr>
        <p:txBody>
          <a:bodyPr wrap="none">
            <a:spAutoFit/>
          </a:bodyPr>
          <a:lstStyle>
            <a:lvl1pPr marL="0" indent="0">
              <a:spcBef>
                <a:spcPts val="0"/>
              </a:spcBef>
              <a:buSzTx/>
              <a:buNone/>
              <a:defRPr sz="12900">
                <a:solidFill>
                  <a:srgbClr val="F8BC00"/>
                </a:solidFill>
              </a:defRPr>
            </a:lvl1pPr>
          </a:lstStyle>
          <a:p>
            <a:pPr lvl="0"/>
            <a:r>
              <a:rPr lang="en-US"/>
              <a:t>Click to edit Master text styles</a:t>
            </a:r>
          </a:p>
        </p:txBody>
      </p:sp>
      <p:sp>
        <p:nvSpPr>
          <p:cNvPr id="17" name="Shape 17"/>
          <p:cNvSpPr>
            <a:spLocks noGrp="1"/>
          </p:cNvSpPr>
          <p:nvPr>
            <p:ph type="body" sz="quarter" idx="15"/>
          </p:nvPr>
        </p:nvSpPr>
        <p:spPr>
          <a:xfrm>
            <a:off x="7710871" y="8405047"/>
            <a:ext cx="9216257" cy="952972"/>
          </a:xfrm>
          <a:prstGeom prst="rect">
            <a:avLst/>
          </a:prstGeom>
        </p:spPr>
        <p:txBody>
          <a:bodyPr wrap="none">
            <a:spAutoFit/>
          </a:bodyPr>
          <a:lstStyle>
            <a:lvl1pPr marL="0" indent="0">
              <a:spcBef>
                <a:spcPts val="0"/>
              </a:spcBef>
              <a:buSzTx/>
              <a:buNone/>
              <a:defRPr sz="6000" b="1">
                <a:solidFill>
                  <a:srgbClr val="FFFFFF"/>
                </a:solidFill>
              </a:defRPr>
            </a:lvl1pPr>
          </a:lstStyle>
          <a:p>
            <a:pPr lvl="0"/>
            <a:r>
              <a:rPr lang="en-US"/>
              <a:t>Click to edit Master text styles</a:t>
            </a:r>
          </a:p>
        </p:txBody>
      </p:sp>
      <p:sp>
        <p:nvSpPr>
          <p:cNvPr id="18" name="Shape 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Divider">
    <p:bg>
      <p:bgPr>
        <a:solidFill>
          <a:srgbClr val="FFFFFF"/>
        </a:solidFill>
        <a:effectLst/>
      </p:bgPr>
    </p:bg>
    <p:spTree>
      <p:nvGrpSpPr>
        <p:cNvPr id="1" name=""/>
        <p:cNvGrpSpPr/>
        <p:nvPr/>
      </p:nvGrpSpPr>
      <p:grpSpPr>
        <a:xfrm>
          <a:off x="0" y="0"/>
          <a:ext cx="0" cy="0"/>
          <a:chOff x="0" y="0"/>
          <a:chExt cx="0" cy="0"/>
        </a:xfrm>
      </p:grpSpPr>
      <p:sp>
        <p:nvSpPr>
          <p:cNvPr id="25" name="Shape 25"/>
          <p:cNvSpPr>
            <a:spLocks noGrp="1"/>
          </p:cNvSpPr>
          <p:nvPr>
            <p:ph type="pic" idx="13"/>
          </p:nvPr>
        </p:nvSpPr>
        <p:spPr>
          <a:xfrm>
            <a:off x="-63500" y="-2206"/>
            <a:ext cx="24511000" cy="13720413"/>
          </a:xfrm>
          <a:prstGeom prst="rect">
            <a:avLst/>
          </a:prstGeom>
        </p:spPr>
        <p:txBody>
          <a:bodyPr lIns="91439" tIns="45719" rIns="91439" bIns="45719" anchor="t">
            <a:noAutofit/>
          </a:bodyPr>
          <a:lstStyle/>
          <a:p>
            <a:r>
              <a:rPr lang="en-US"/>
              <a:t>Click icon to add picture</a:t>
            </a:r>
            <a:endParaRPr dirty="0"/>
          </a:p>
        </p:txBody>
      </p:sp>
      <p:pic>
        <p:nvPicPr>
          <p:cNvPr id="26" name="powerpoint_basics_v2_Final Designcorner.png"/>
          <p:cNvPicPr>
            <a:picLocks noChangeAspect="1"/>
          </p:cNvPicPr>
          <p:nvPr/>
        </p:nvPicPr>
        <p:blipFill>
          <a:blip r:embed="rId2"/>
          <a:stretch>
            <a:fillRect/>
          </a:stretch>
        </p:blipFill>
        <p:spPr>
          <a:xfrm>
            <a:off x="-22190" y="8918737"/>
            <a:ext cx="5570903" cy="4805730"/>
          </a:xfrm>
          <a:prstGeom prst="rect">
            <a:avLst/>
          </a:prstGeom>
          <a:ln w="12700">
            <a:miter lim="400000"/>
          </a:ln>
        </p:spPr>
      </p:pic>
      <p:sp>
        <p:nvSpPr>
          <p:cNvPr id="27" name="Shape 27"/>
          <p:cNvSpPr>
            <a:spLocks noGrp="1"/>
          </p:cNvSpPr>
          <p:nvPr>
            <p:ph type="body" sz="quarter" idx="14"/>
          </p:nvPr>
        </p:nvSpPr>
        <p:spPr>
          <a:xfrm>
            <a:off x="6705284" y="5941125"/>
            <a:ext cx="11227433" cy="2087751"/>
          </a:xfrm>
          <a:prstGeom prst="rect">
            <a:avLst/>
          </a:prstGeom>
        </p:spPr>
        <p:txBody>
          <a:bodyPr wrap="none">
            <a:spAutoFit/>
          </a:bodyPr>
          <a:lstStyle>
            <a:lvl1pPr>
              <a:defRPr>
                <a:solidFill>
                  <a:srgbClr val="378FC2"/>
                </a:solidFill>
              </a:defRPr>
            </a:lvl1pPr>
          </a:lstStyle>
          <a:p>
            <a:pPr marL="0" lvl="0" indent="0">
              <a:spcBef>
                <a:spcPts val="0"/>
              </a:spcBef>
              <a:buSzTx/>
              <a:buNone/>
              <a:defRPr sz="12900">
                <a:solidFill>
                  <a:srgbClr val="F8BC00"/>
                </a:solidFill>
              </a:defRPr>
            </a:pPr>
            <a:r>
              <a:rPr lang="en-US"/>
              <a:t>Click to edit Master text styles</a:t>
            </a:r>
          </a:p>
        </p:txBody>
      </p:sp>
      <p:sp>
        <p:nvSpPr>
          <p:cNvPr id="28" name="Shape 28"/>
          <p:cNvSpPr>
            <a:spLocks noGrp="1"/>
          </p:cNvSpPr>
          <p:nvPr>
            <p:ph type="body" sz="quarter" idx="15"/>
          </p:nvPr>
        </p:nvSpPr>
        <p:spPr>
          <a:xfrm>
            <a:off x="8132427" y="8405047"/>
            <a:ext cx="8373146" cy="952972"/>
          </a:xfrm>
          <a:prstGeom prst="rect">
            <a:avLst/>
          </a:prstGeom>
        </p:spPr>
        <p:txBody>
          <a:bodyPr wrap="none">
            <a:spAutoFit/>
          </a:bodyPr>
          <a:lstStyle>
            <a:lvl1pPr marL="0" indent="0">
              <a:spcBef>
                <a:spcPts val="0"/>
              </a:spcBef>
              <a:buSzTx/>
              <a:buNone/>
              <a:defRPr sz="6000" b="1">
                <a:solidFill>
                  <a:srgbClr val="FFFFFF"/>
                </a:solidFill>
              </a:defRPr>
            </a:lvl1pPr>
          </a:lstStyle>
          <a:p>
            <a:pPr lvl="0"/>
            <a:r>
              <a:rPr lang="en-US"/>
              <a:t>Click to edit Master text styles</a:t>
            </a:r>
          </a:p>
        </p:txBody>
      </p:sp>
      <p:pic>
        <p:nvPicPr>
          <p:cNvPr id="29" name="IES_logo_landscape_white.pdf"/>
          <p:cNvPicPr>
            <a:picLocks noChangeAspect="1"/>
          </p:cNvPicPr>
          <p:nvPr/>
        </p:nvPicPr>
        <p:blipFill>
          <a:blip r:embed="rId3"/>
          <a:stretch>
            <a:fillRect/>
          </a:stretch>
        </p:blipFill>
        <p:spPr>
          <a:xfrm>
            <a:off x="20467240" y="382857"/>
            <a:ext cx="3678178" cy="1273558"/>
          </a:xfrm>
          <a:prstGeom prst="rect">
            <a:avLst/>
          </a:prstGeom>
          <a:ln w="12700">
            <a:miter lim="400000"/>
          </a:ln>
        </p:spPr>
      </p:pic>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1_Section Divider">
    <p:bg>
      <p:bgPr>
        <a:solidFill>
          <a:srgbClr val="FFFFFF"/>
        </a:solidFill>
        <a:effectLst/>
      </p:bgPr>
    </p:bg>
    <p:spTree>
      <p:nvGrpSpPr>
        <p:cNvPr id="1" name=""/>
        <p:cNvGrpSpPr/>
        <p:nvPr/>
      </p:nvGrpSpPr>
      <p:grpSpPr>
        <a:xfrm>
          <a:off x="0" y="0"/>
          <a:ext cx="0" cy="0"/>
          <a:chOff x="0" y="0"/>
          <a:chExt cx="0" cy="0"/>
        </a:xfrm>
      </p:grpSpPr>
      <p:sp>
        <p:nvSpPr>
          <p:cNvPr id="25" name="Shape 25"/>
          <p:cNvSpPr>
            <a:spLocks noGrp="1"/>
          </p:cNvSpPr>
          <p:nvPr>
            <p:ph type="pic" idx="13"/>
          </p:nvPr>
        </p:nvSpPr>
        <p:spPr>
          <a:xfrm>
            <a:off x="-63500" y="-2206"/>
            <a:ext cx="24511000" cy="13720413"/>
          </a:xfrm>
          <a:prstGeom prst="rect">
            <a:avLst/>
          </a:prstGeom>
        </p:spPr>
        <p:txBody>
          <a:bodyPr lIns="91439" tIns="45719" rIns="91439" bIns="45719" anchor="t">
            <a:noAutofit/>
          </a:bodyPr>
          <a:lstStyle/>
          <a:p>
            <a:r>
              <a:rPr lang="en-US"/>
              <a:t>Click icon to add picture</a:t>
            </a:r>
            <a:endParaRPr/>
          </a:p>
        </p:txBody>
      </p:sp>
      <p:pic>
        <p:nvPicPr>
          <p:cNvPr id="26" name="powerpoint_basics_v2_Final Designcorner.png"/>
          <p:cNvPicPr>
            <a:picLocks noChangeAspect="1"/>
          </p:cNvPicPr>
          <p:nvPr/>
        </p:nvPicPr>
        <p:blipFill>
          <a:blip r:embed="rId2"/>
          <a:stretch>
            <a:fillRect/>
          </a:stretch>
        </p:blipFill>
        <p:spPr>
          <a:xfrm>
            <a:off x="-22190" y="8918737"/>
            <a:ext cx="5570903" cy="4805730"/>
          </a:xfrm>
          <a:prstGeom prst="rect">
            <a:avLst/>
          </a:prstGeom>
          <a:ln w="12700">
            <a:miter lim="400000"/>
          </a:ln>
        </p:spPr>
      </p:pic>
      <p:sp>
        <p:nvSpPr>
          <p:cNvPr id="27" name="Shape 27"/>
          <p:cNvSpPr>
            <a:spLocks noGrp="1"/>
          </p:cNvSpPr>
          <p:nvPr>
            <p:ph type="body" sz="quarter" idx="14"/>
          </p:nvPr>
        </p:nvSpPr>
        <p:spPr>
          <a:xfrm>
            <a:off x="6752986" y="6021198"/>
            <a:ext cx="11132028" cy="1927604"/>
          </a:xfrm>
          <a:prstGeom prst="rect">
            <a:avLst/>
          </a:prstGeom>
        </p:spPr>
        <p:txBody>
          <a:bodyPr wrap="none">
            <a:spAutoFit/>
          </a:bodyPr>
          <a:lstStyle/>
          <a:p>
            <a:pPr marL="0" lvl="0" indent="0">
              <a:spcBef>
                <a:spcPts val="0"/>
              </a:spcBef>
              <a:buSzTx/>
              <a:buNone/>
              <a:defRPr sz="12900">
                <a:solidFill>
                  <a:srgbClr val="F8BC00"/>
                </a:solidFill>
              </a:defRPr>
            </a:pPr>
            <a:r>
              <a:rPr lang="en-US"/>
              <a:t>Click to edit Master text styles</a:t>
            </a:r>
          </a:p>
        </p:txBody>
      </p:sp>
      <p:sp>
        <p:nvSpPr>
          <p:cNvPr id="28" name="Shape 28"/>
          <p:cNvSpPr>
            <a:spLocks noGrp="1"/>
          </p:cNvSpPr>
          <p:nvPr>
            <p:ph type="body" sz="quarter" idx="15"/>
          </p:nvPr>
        </p:nvSpPr>
        <p:spPr>
          <a:xfrm>
            <a:off x="8132427" y="8405047"/>
            <a:ext cx="8373146" cy="952972"/>
          </a:xfrm>
          <a:prstGeom prst="rect">
            <a:avLst/>
          </a:prstGeom>
        </p:spPr>
        <p:txBody>
          <a:bodyPr wrap="none">
            <a:spAutoFit/>
          </a:bodyPr>
          <a:lstStyle>
            <a:lvl1pPr marL="0" indent="0">
              <a:spcBef>
                <a:spcPts val="0"/>
              </a:spcBef>
              <a:buSzTx/>
              <a:buNone/>
              <a:defRPr sz="6000" b="1">
                <a:solidFill>
                  <a:srgbClr val="FFFFFF"/>
                </a:solidFill>
              </a:defRPr>
            </a:lvl1pPr>
          </a:lstStyle>
          <a:p>
            <a:pPr lvl="0"/>
            <a:r>
              <a:rPr lang="en-US"/>
              <a:t>Click to edit Master text styles</a:t>
            </a:r>
          </a:p>
        </p:txBody>
      </p:sp>
      <p:pic>
        <p:nvPicPr>
          <p:cNvPr id="29" name="IES_logo_landscape_white.pdf"/>
          <p:cNvPicPr>
            <a:picLocks noChangeAspect="1"/>
          </p:cNvPicPr>
          <p:nvPr/>
        </p:nvPicPr>
        <p:blipFill>
          <a:blip r:embed="rId3"/>
          <a:stretch>
            <a:fillRect/>
          </a:stretch>
        </p:blipFill>
        <p:spPr>
          <a:xfrm>
            <a:off x="20467240" y="382857"/>
            <a:ext cx="3678178" cy="1273558"/>
          </a:xfrm>
          <a:prstGeom prst="rect">
            <a:avLst/>
          </a:prstGeom>
          <a:ln w="12700">
            <a:miter lim="400000"/>
          </a:ln>
        </p:spPr>
      </p:pic>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930540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1_Sample Text Page">
    <p:bg>
      <p:bgPr>
        <a:solidFill>
          <a:srgbClr val="FFFFFF"/>
        </a:solidFill>
        <a:effectLst/>
      </p:bgPr>
    </p:bg>
    <p:spTree>
      <p:nvGrpSpPr>
        <p:cNvPr id="1" name=""/>
        <p:cNvGrpSpPr/>
        <p:nvPr/>
      </p:nvGrpSpPr>
      <p:grpSpPr>
        <a:xfrm>
          <a:off x="0" y="0"/>
          <a:ext cx="0" cy="0"/>
          <a:chOff x="0" y="0"/>
          <a:chExt cx="0" cy="0"/>
        </a:xfrm>
      </p:grpSpPr>
      <p:sp>
        <p:nvSpPr>
          <p:cNvPr id="37" name="Shape 37"/>
          <p:cNvSpPr>
            <a:spLocks noGrp="1"/>
          </p:cNvSpPr>
          <p:nvPr>
            <p:ph type="body" sz="quarter" idx="13"/>
          </p:nvPr>
        </p:nvSpPr>
        <p:spPr>
          <a:xfrm>
            <a:off x="960121" y="2194196"/>
            <a:ext cx="22357080" cy="1826141"/>
          </a:xfrm>
          <a:prstGeom prst="rect">
            <a:avLst/>
          </a:prstGeom>
        </p:spPr>
        <p:txBody>
          <a:bodyPr wrap="square">
            <a:spAutoFit/>
          </a:bodyPr>
          <a:lstStyle>
            <a:lvl1pPr marL="0" indent="0">
              <a:spcBef>
                <a:spcPts val="0"/>
              </a:spcBef>
              <a:buSzTx/>
              <a:buNone/>
              <a:defRPr sz="11200">
                <a:solidFill>
                  <a:srgbClr val="EFA731"/>
                </a:solidFill>
              </a:defRPr>
            </a:lvl1pPr>
          </a:lstStyle>
          <a:p>
            <a:pPr lvl="0"/>
            <a:r>
              <a:rPr lang="en-US"/>
              <a:t>Click to edit Master text styles</a:t>
            </a:r>
          </a:p>
        </p:txBody>
      </p:sp>
      <p:sp>
        <p:nvSpPr>
          <p:cNvPr id="38" name="Shape 38"/>
          <p:cNvSpPr>
            <a:spLocks noGrp="1"/>
          </p:cNvSpPr>
          <p:nvPr>
            <p:ph type="body" sz="quarter" idx="14"/>
          </p:nvPr>
        </p:nvSpPr>
        <p:spPr>
          <a:xfrm>
            <a:off x="960120" y="4224539"/>
            <a:ext cx="22357080" cy="1118255"/>
          </a:xfrm>
          <a:prstGeom prst="rect">
            <a:avLst/>
          </a:prstGeom>
        </p:spPr>
        <p:txBody>
          <a:bodyPr wrap="square">
            <a:spAutoFit/>
          </a:bodyPr>
          <a:lstStyle>
            <a:lvl1pPr marL="0" indent="0">
              <a:spcBef>
                <a:spcPts val="0"/>
              </a:spcBef>
              <a:buSzTx/>
              <a:buNone/>
              <a:defRPr sz="6600" b="1">
                <a:solidFill>
                  <a:srgbClr val="378FC2"/>
                </a:solidFill>
              </a:defRPr>
            </a:lvl1pPr>
          </a:lstStyle>
          <a:p>
            <a:pPr lvl="0"/>
            <a:r>
              <a:rPr lang="en-US"/>
              <a:t>Click to edit Master text styles</a:t>
            </a:r>
          </a:p>
        </p:txBody>
      </p:sp>
      <p:sp>
        <p:nvSpPr>
          <p:cNvPr id="39" name="Shape 39"/>
          <p:cNvSpPr>
            <a:spLocks noGrp="1"/>
          </p:cNvSpPr>
          <p:nvPr>
            <p:ph type="body" sz="half" idx="15" hasCustomPrompt="1"/>
          </p:nvPr>
        </p:nvSpPr>
        <p:spPr>
          <a:xfrm>
            <a:off x="960120" y="5751392"/>
            <a:ext cx="22357080" cy="718145"/>
          </a:xfrm>
          <a:prstGeom prst="rect">
            <a:avLst/>
          </a:prstGeom>
        </p:spPr>
        <p:txBody>
          <a:bodyPr wrap="square" anchor="t">
            <a:spAutoFit/>
          </a:bodyPr>
          <a:lstStyle>
            <a:lvl1pPr marL="0" indent="0">
              <a:spcBef>
                <a:spcPts val="5900"/>
              </a:spcBef>
              <a:buSzTx/>
              <a:buNone/>
              <a:defRPr>
                <a:solidFill>
                  <a:srgbClr val="378FC2"/>
                </a:solidFill>
              </a:defRPr>
            </a:lvl1pPr>
          </a:lstStyle>
          <a:p>
            <a:pPr lvl="0"/>
            <a:r>
              <a:rPr lang="en-US" dirty="0"/>
              <a:t>Click to edit Master text styles</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FE2EEE3B-E3FC-DC44-89A0-E67220C0A5B9}"/>
              </a:ext>
            </a:extLst>
          </p:cNvPr>
          <p:cNvPicPr>
            <a:picLocks noChangeAspect="1"/>
          </p:cNvPicPr>
          <p:nvPr userDrawn="1"/>
        </p:nvPicPr>
        <p:blipFill>
          <a:blip r:embed="rId2"/>
          <a:stretch>
            <a:fillRect/>
          </a:stretch>
        </p:blipFill>
        <p:spPr>
          <a:xfrm>
            <a:off x="-22190" y="8918737"/>
            <a:ext cx="5570903" cy="4805730"/>
          </a:xfrm>
          <a:prstGeom prst="rect">
            <a:avLst/>
          </a:prstGeom>
          <a:ln w="12700">
            <a:miter lim="400000"/>
          </a:ln>
        </p:spPr>
      </p:pic>
    </p:spTree>
    <p:extLst>
      <p:ext uri="{BB962C8B-B14F-4D97-AF65-F5344CB8AC3E}">
        <p14:creationId xmlns:p14="http://schemas.microsoft.com/office/powerpoint/2010/main" val="21328961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1_Pull Qoute">
    <p:bg>
      <p:bgPr>
        <a:solidFill>
          <a:srgbClr val="FFFFFF"/>
        </a:solidFill>
        <a:effectLst/>
      </p:bgPr>
    </p:bg>
    <p:spTree>
      <p:nvGrpSpPr>
        <p:cNvPr id="1" name=""/>
        <p:cNvGrpSpPr/>
        <p:nvPr/>
      </p:nvGrpSpPr>
      <p:grpSpPr>
        <a:xfrm>
          <a:off x="0" y="0"/>
          <a:ext cx="0" cy="0"/>
          <a:chOff x="0" y="0"/>
          <a:chExt cx="0" cy="0"/>
        </a:xfrm>
      </p:grpSpPr>
      <p:sp>
        <p:nvSpPr>
          <p:cNvPr id="47" name="Shape 47"/>
          <p:cNvSpPr>
            <a:spLocks noGrp="1"/>
          </p:cNvSpPr>
          <p:nvPr>
            <p:ph type="body" sz="half" idx="13"/>
          </p:nvPr>
        </p:nvSpPr>
        <p:spPr>
          <a:xfrm>
            <a:off x="4443826" y="3113385"/>
            <a:ext cx="16386142" cy="7489230"/>
          </a:xfrm>
          <a:prstGeom prst="rect">
            <a:avLst/>
          </a:prstGeom>
        </p:spPr>
        <p:txBody>
          <a:bodyPr>
            <a:spAutoFit/>
          </a:bodyPr>
          <a:lstStyle>
            <a:lvl1pPr marL="0" indent="0">
              <a:spcBef>
                <a:spcPts val="0"/>
              </a:spcBef>
              <a:buSzTx/>
              <a:buNone/>
              <a:defRPr sz="8000">
                <a:solidFill>
                  <a:srgbClr val="378FC2"/>
                </a:solidFill>
              </a:defRPr>
            </a:lvl1pPr>
          </a:lstStyle>
          <a:p>
            <a:pPr lvl="0"/>
            <a:r>
              <a:rPr lang="en-US"/>
              <a:t>Click to edit Master text styles</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pic>
        <p:nvPicPr>
          <p:cNvPr id="4" name="powerpoint_basics_v2_Final Designcorner.png">
            <a:extLst>
              <a:ext uri="{FF2B5EF4-FFF2-40B4-BE49-F238E27FC236}">
                <a16:creationId xmlns:a16="http://schemas.microsoft.com/office/drawing/2014/main" id="{76647DCF-ADE8-7040-86EC-D584691A8DDB}"/>
              </a:ext>
            </a:extLst>
          </p:cNvPr>
          <p:cNvPicPr>
            <a:picLocks noChangeAspect="1"/>
          </p:cNvPicPr>
          <p:nvPr userDrawn="1"/>
        </p:nvPicPr>
        <p:blipFill>
          <a:blip r:embed="rId2"/>
          <a:stretch>
            <a:fillRect/>
          </a:stretch>
        </p:blipFill>
        <p:spPr>
          <a:xfrm>
            <a:off x="-22190" y="8918737"/>
            <a:ext cx="5570903" cy="4805730"/>
          </a:xfrm>
          <a:prstGeom prst="rect">
            <a:avLst/>
          </a:prstGeom>
          <a:ln w="12700">
            <a:miter lim="400000"/>
          </a:ln>
        </p:spPr>
      </p:pic>
    </p:spTree>
    <p:extLst>
      <p:ext uri="{BB962C8B-B14F-4D97-AF65-F5344CB8AC3E}">
        <p14:creationId xmlns:p14="http://schemas.microsoft.com/office/powerpoint/2010/main" val="377886026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bullets">
    <p:bg>
      <p:bgPr>
        <a:solidFill>
          <a:srgbClr val="FFFFFF"/>
        </a:solidFill>
        <a:effectLst/>
      </p:bgPr>
    </p:bg>
    <p:spTree>
      <p:nvGrpSpPr>
        <p:cNvPr id="1" name=""/>
        <p:cNvGrpSpPr/>
        <p:nvPr/>
      </p:nvGrpSpPr>
      <p:grpSpPr>
        <a:xfrm>
          <a:off x="0" y="0"/>
          <a:ext cx="0" cy="0"/>
          <a:chOff x="0" y="0"/>
          <a:chExt cx="0" cy="0"/>
        </a:xfrm>
      </p:grpSpPr>
      <p:graphicFrame>
        <p:nvGraphicFramePr>
          <p:cNvPr id="56" name="Chart 56"/>
          <p:cNvGraphicFramePr/>
          <p:nvPr>
            <p:extLst>
              <p:ext uri="{D42A27DB-BD31-4B8C-83A1-F6EECF244321}">
                <p14:modId xmlns:p14="http://schemas.microsoft.com/office/powerpoint/2010/main" val="3852871793"/>
              </p:ext>
            </p:extLst>
          </p:nvPr>
        </p:nvGraphicFramePr>
        <p:xfrm>
          <a:off x="12610011" y="2978727"/>
          <a:ext cx="10295709" cy="8229600"/>
        </p:xfrm>
        <a:graphic>
          <a:graphicData uri="http://schemas.openxmlformats.org/drawingml/2006/chart">
            <c:chart xmlns:c="http://schemas.openxmlformats.org/drawingml/2006/chart" xmlns:r="http://schemas.openxmlformats.org/officeDocument/2006/relationships" r:id="rId2"/>
          </a:graphicData>
        </a:graphic>
      </p:graphicFrame>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3"/>
          <a:stretch>
            <a:fillRect/>
          </a:stretch>
        </p:blipFill>
        <p:spPr>
          <a:xfrm>
            <a:off x="-22190" y="8918737"/>
            <a:ext cx="5570903" cy="4805730"/>
          </a:xfrm>
          <a:prstGeom prst="rect">
            <a:avLst/>
          </a:prstGeom>
          <a:ln w="12700">
            <a:miter lim="400000"/>
          </a:ln>
        </p:spPr>
      </p:pic>
      <p:sp>
        <p:nvSpPr>
          <p:cNvPr id="2" name="Title 1">
            <a:extLst>
              <a:ext uri="{FF2B5EF4-FFF2-40B4-BE49-F238E27FC236}">
                <a16:creationId xmlns:a16="http://schemas.microsoft.com/office/drawing/2014/main" id="{50EC3F9F-771A-4047-8FBD-FE558D6A6878}"/>
              </a:ext>
            </a:extLst>
          </p:cNvPr>
          <p:cNvSpPr>
            <a:spLocks noGrp="1"/>
          </p:cNvSpPr>
          <p:nvPr>
            <p:ph type="title" hasCustomPrompt="1"/>
          </p:nvPr>
        </p:nvSpPr>
        <p:spPr>
          <a:xfrm>
            <a:off x="1441740" y="1811347"/>
            <a:ext cx="9554682" cy="695795"/>
          </a:xfrm>
        </p:spPr>
        <p:txBody>
          <a:bodyPr>
            <a:noAutofit/>
          </a:bodyPr>
          <a:lstStyle>
            <a:lvl1pPr algn="l">
              <a:defRPr sz="4800" b="1"/>
            </a:lvl1pPr>
          </a:lstStyle>
          <a:p>
            <a:r>
              <a:rPr lang="en-US" dirty="0"/>
              <a:t>Bulleted </a:t>
            </a:r>
            <a:endParaRPr lang="en-GB" dirty="0"/>
          </a:p>
        </p:txBody>
      </p:sp>
      <p:sp>
        <p:nvSpPr>
          <p:cNvPr id="7" name="Text Placeholder 7">
            <a:extLst>
              <a:ext uri="{FF2B5EF4-FFF2-40B4-BE49-F238E27FC236}">
                <a16:creationId xmlns:a16="http://schemas.microsoft.com/office/drawing/2014/main" id="{D519AD22-8AE8-BF41-B6DD-2B9D2979E473}"/>
              </a:ext>
            </a:extLst>
          </p:cNvPr>
          <p:cNvSpPr>
            <a:spLocks noGrp="1"/>
          </p:cNvSpPr>
          <p:nvPr>
            <p:ph type="body" sz="quarter" idx="10"/>
          </p:nvPr>
        </p:nvSpPr>
        <p:spPr>
          <a:xfrm>
            <a:off x="1441740" y="3130973"/>
            <a:ext cx="21677339" cy="7437120"/>
          </a:xfrm>
          <a:prstGeom prst="rect">
            <a:avLst/>
          </a:prstGeom>
        </p:spPr>
        <p:txBody>
          <a:bodyPr anchor="t" anchorCtr="0">
            <a:normAutofit/>
          </a:bodyPr>
          <a:lstStyle>
            <a:lvl1pPr marL="571500" indent="-571500" algn="l">
              <a:lnSpc>
                <a:spcPct val="100000"/>
              </a:lnSpc>
              <a:spcBef>
                <a:spcPts val="600"/>
              </a:spcBef>
              <a:spcAft>
                <a:spcPts val="1200"/>
              </a:spcAft>
              <a:buClr>
                <a:srgbClr val="378FC2"/>
              </a:buClr>
              <a:buSzPct val="150000"/>
              <a:buFont typeface="Arial" panose="020B0604020202020204" pitchFamily="34" charset="0"/>
              <a:buChar char="•"/>
              <a:defRPr sz="4000"/>
            </a:lvl1pPr>
            <a:lvl2pPr marL="571500" indent="-571500" algn="l">
              <a:lnSpc>
                <a:spcPct val="100000"/>
              </a:lnSpc>
              <a:spcBef>
                <a:spcPts val="600"/>
              </a:spcBef>
              <a:spcAft>
                <a:spcPts val="1200"/>
              </a:spcAft>
              <a:buClr>
                <a:srgbClr val="378FC2"/>
              </a:buClr>
              <a:buSzPct val="150000"/>
              <a:buFont typeface="Arial" panose="020B0604020202020204" pitchFamily="34" charset="0"/>
              <a:buChar char="•"/>
              <a:defRPr sz="4000"/>
            </a:lvl2pPr>
            <a:lvl3pPr marL="571500" indent="-571500" algn="l">
              <a:lnSpc>
                <a:spcPct val="100000"/>
              </a:lnSpc>
              <a:spcBef>
                <a:spcPts val="600"/>
              </a:spcBef>
              <a:spcAft>
                <a:spcPts val="1200"/>
              </a:spcAft>
              <a:buClr>
                <a:srgbClr val="378FC2"/>
              </a:buClr>
              <a:buSzPct val="150000"/>
              <a:buFont typeface="Arial" panose="020B0604020202020204" pitchFamily="34" charset="0"/>
              <a:buChar char="•"/>
              <a:defRPr sz="4000"/>
            </a:lvl3pPr>
            <a:lvl4pPr marL="571500" indent="-571500" algn="l">
              <a:lnSpc>
                <a:spcPct val="100000"/>
              </a:lnSpc>
              <a:spcBef>
                <a:spcPts val="600"/>
              </a:spcBef>
              <a:spcAft>
                <a:spcPts val="1200"/>
              </a:spcAft>
              <a:buClr>
                <a:srgbClr val="378FC2"/>
              </a:buClr>
              <a:buSzPct val="150000"/>
              <a:buFont typeface="Arial" panose="020B0604020202020204" pitchFamily="34" charset="0"/>
              <a:buChar char="•"/>
              <a:defRPr sz="4000"/>
            </a:lvl4pPr>
            <a:lvl5pPr marL="571500" indent="-571500" algn="l">
              <a:lnSpc>
                <a:spcPct val="100000"/>
              </a:lnSpc>
              <a:spcBef>
                <a:spcPts val="600"/>
              </a:spcBef>
              <a:spcAft>
                <a:spcPts val="1200"/>
              </a:spcAft>
              <a:buClr>
                <a:srgbClr val="378FC2"/>
              </a:buClr>
              <a:buSzPct val="150000"/>
              <a:buFont typeface="Arial" panose="020B0604020202020204" pitchFamily="34" charset="0"/>
              <a:buChar char="•"/>
              <a:defRPr sz="4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hape 37">
            <a:extLst>
              <a:ext uri="{FF2B5EF4-FFF2-40B4-BE49-F238E27FC236}">
                <a16:creationId xmlns:a16="http://schemas.microsoft.com/office/drawing/2014/main" id="{6AA1071D-630D-8141-8F25-0D9A902CE581}"/>
              </a:ext>
            </a:extLst>
          </p:cNvPr>
          <p:cNvSpPr>
            <a:spLocks noGrp="1"/>
          </p:cNvSpPr>
          <p:nvPr>
            <p:ph type="body" sz="quarter" idx="13" hasCustomPrompt="1"/>
          </p:nvPr>
        </p:nvSpPr>
        <p:spPr>
          <a:xfrm>
            <a:off x="1441739" y="527991"/>
            <a:ext cx="21875461" cy="1118255"/>
          </a:xfrm>
          <a:prstGeom prst="rect">
            <a:avLst/>
          </a:prstGeom>
        </p:spPr>
        <p:txBody>
          <a:bodyPr wrap="square">
            <a:spAutoFit/>
          </a:bodyPr>
          <a:lstStyle>
            <a:lvl1pPr marL="0" indent="0" algn="l">
              <a:spcBef>
                <a:spcPts val="0"/>
              </a:spcBef>
              <a:buSzTx/>
              <a:buNone/>
              <a:defRPr sz="6600" b="1">
                <a:solidFill>
                  <a:srgbClr val="EFA731"/>
                </a:solidFill>
              </a:defRPr>
            </a:lvl1pPr>
          </a:lstStyle>
          <a:p>
            <a:pPr lvl="0"/>
            <a:r>
              <a:rPr lang="en-US" dirty="0"/>
              <a:t>Title sample</a:t>
            </a:r>
          </a:p>
        </p:txBody>
      </p:sp>
    </p:spTree>
    <p:extLst>
      <p:ext uri="{BB962C8B-B14F-4D97-AF65-F5344CB8AC3E}">
        <p14:creationId xmlns:p14="http://schemas.microsoft.com/office/powerpoint/2010/main" val="218171659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eft aligned">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a:stretch>
            <a:fillRect/>
          </a:stretch>
        </p:blipFill>
        <p:spPr>
          <a:xfrm>
            <a:off x="-22190" y="8918737"/>
            <a:ext cx="5570903" cy="4805730"/>
          </a:xfrm>
          <a:prstGeom prst="rect">
            <a:avLst/>
          </a:prstGeom>
          <a:ln w="12700">
            <a:miter lim="400000"/>
          </a:ln>
        </p:spPr>
      </p:pic>
      <p:sp>
        <p:nvSpPr>
          <p:cNvPr id="7" name="Title 1">
            <a:extLst>
              <a:ext uri="{FF2B5EF4-FFF2-40B4-BE49-F238E27FC236}">
                <a16:creationId xmlns:a16="http://schemas.microsoft.com/office/drawing/2014/main" id="{E8202B61-4688-834F-8835-C61DE1224839}"/>
              </a:ext>
            </a:extLst>
          </p:cNvPr>
          <p:cNvSpPr>
            <a:spLocks noGrp="1"/>
          </p:cNvSpPr>
          <p:nvPr>
            <p:ph type="title" hasCustomPrompt="1"/>
          </p:nvPr>
        </p:nvSpPr>
        <p:spPr>
          <a:xfrm>
            <a:off x="1441741" y="623393"/>
            <a:ext cx="20726400" cy="1002207"/>
          </a:xfrm>
        </p:spPr>
        <p:txBody>
          <a:bodyPr anchor="t">
            <a:normAutofit/>
          </a:bodyPr>
          <a:lstStyle>
            <a:lvl1pPr algn="l">
              <a:lnSpc>
                <a:spcPct val="110000"/>
              </a:lnSpc>
              <a:defRPr sz="6600" b="1" cap="none" baseline="0">
                <a:solidFill>
                  <a:schemeClr val="tx2"/>
                </a:solidFill>
              </a:defRPr>
            </a:lvl1pPr>
          </a:lstStyle>
          <a:p>
            <a:r>
              <a:rPr lang="en-US" dirty="0"/>
              <a:t>Section title</a:t>
            </a:r>
            <a:endParaRPr lang="en-GB" dirty="0"/>
          </a:p>
        </p:txBody>
      </p:sp>
      <p:sp>
        <p:nvSpPr>
          <p:cNvPr id="8" name="Text Placeholder 7">
            <a:extLst>
              <a:ext uri="{FF2B5EF4-FFF2-40B4-BE49-F238E27FC236}">
                <a16:creationId xmlns:a16="http://schemas.microsoft.com/office/drawing/2014/main" id="{A1E151C7-26AC-2845-90CE-BE7873905357}"/>
              </a:ext>
            </a:extLst>
          </p:cNvPr>
          <p:cNvSpPr>
            <a:spLocks noGrp="1"/>
          </p:cNvSpPr>
          <p:nvPr>
            <p:ph type="body" sz="quarter" idx="10" hasCustomPrompt="1"/>
          </p:nvPr>
        </p:nvSpPr>
        <p:spPr>
          <a:xfrm>
            <a:off x="1441450" y="3421063"/>
            <a:ext cx="21677339" cy="7437120"/>
          </a:xfrm>
          <a:prstGeom prst="rect">
            <a:avLst/>
          </a:prstGeom>
        </p:spPr>
        <p:txBody>
          <a:bodyPr anchor="t" anchorCtr="0">
            <a:normAutofit/>
          </a:bodyPr>
          <a:lstStyle>
            <a:lvl1pPr marL="0" indent="0" algn="l">
              <a:lnSpc>
                <a:spcPct val="100000"/>
              </a:lnSpc>
              <a:spcBef>
                <a:spcPts val="600"/>
              </a:spcBef>
              <a:spcAft>
                <a:spcPts val="0"/>
              </a:spcAft>
              <a:buFontTx/>
              <a:buNone/>
              <a:defRPr sz="4000"/>
            </a:lvl1pPr>
            <a:lvl2pPr marL="0" indent="0" algn="l">
              <a:lnSpc>
                <a:spcPct val="100000"/>
              </a:lnSpc>
              <a:spcBef>
                <a:spcPts val="600"/>
              </a:spcBef>
              <a:spcAft>
                <a:spcPts val="0"/>
              </a:spcAft>
              <a:buFontTx/>
              <a:buNone/>
              <a:defRPr sz="4000"/>
            </a:lvl2pPr>
            <a:lvl3pPr marL="0" indent="0" algn="l">
              <a:lnSpc>
                <a:spcPct val="100000"/>
              </a:lnSpc>
              <a:spcBef>
                <a:spcPts val="600"/>
              </a:spcBef>
              <a:spcAft>
                <a:spcPts val="0"/>
              </a:spcAft>
              <a:buFontTx/>
              <a:buNone/>
              <a:defRPr sz="4000"/>
            </a:lvl3pPr>
            <a:lvl4pPr marL="0" indent="0" algn="l">
              <a:lnSpc>
                <a:spcPct val="100000"/>
              </a:lnSpc>
              <a:spcBef>
                <a:spcPts val="600"/>
              </a:spcBef>
              <a:spcAft>
                <a:spcPts val="0"/>
              </a:spcAft>
              <a:buFontTx/>
              <a:buNone/>
              <a:defRPr sz="4000"/>
            </a:lvl4pPr>
            <a:lvl5pPr marL="0" indent="0" algn="l">
              <a:lnSpc>
                <a:spcPct val="100000"/>
              </a:lnSpc>
              <a:spcBef>
                <a:spcPts val="600"/>
              </a:spcBef>
              <a:spcAft>
                <a:spcPts val="0"/>
              </a:spcAft>
              <a:buFontTx/>
              <a:buNone/>
              <a:defRPr sz="4000"/>
            </a:lvl5pPr>
          </a:lstStyle>
          <a:p>
            <a:pPr lvl="0"/>
            <a:r>
              <a:rPr lang="en-US" dirty="0"/>
              <a:t>Body copy text to sit here</a:t>
            </a:r>
          </a:p>
          <a:p>
            <a:pPr lvl="0"/>
            <a:endParaRPr lang="en-GB" dirty="0"/>
          </a:p>
        </p:txBody>
      </p:sp>
      <p:sp>
        <p:nvSpPr>
          <p:cNvPr id="5" name="Text Placeholder 4">
            <a:extLst>
              <a:ext uri="{FF2B5EF4-FFF2-40B4-BE49-F238E27FC236}">
                <a16:creationId xmlns:a16="http://schemas.microsoft.com/office/drawing/2014/main" id="{71DE80F1-EC26-1045-A72D-EFB69CE483C7}"/>
              </a:ext>
            </a:extLst>
          </p:cNvPr>
          <p:cNvSpPr>
            <a:spLocks noGrp="1"/>
          </p:cNvSpPr>
          <p:nvPr>
            <p:ph type="body" sz="quarter" idx="11" hasCustomPrompt="1"/>
          </p:nvPr>
        </p:nvSpPr>
        <p:spPr>
          <a:xfrm>
            <a:off x="1441450" y="1872086"/>
            <a:ext cx="7735888" cy="791104"/>
          </a:xfrm>
        </p:spPr>
        <p:txBody>
          <a:bodyPr/>
          <a:lstStyle>
            <a:lvl1pPr algn="l">
              <a:defRPr sz="4800" b="1"/>
            </a:lvl1pPr>
          </a:lstStyle>
          <a:p>
            <a:r>
              <a:rPr lang="en-US" dirty="0"/>
              <a:t>Text only</a:t>
            </a:r>
            <a:endParaRPr lang="en-GB" dirty="0"/>
          </a:p>
        </p:txBody>
      </p:sp>
    </p:spTree>
    <p:extLst>
      <p:ext uri="{BB962C8B-B14F-4D97-AF65-F5344CB8AC3E}">
        <p14:creationId xmlns:p14="http://schemas.microsoft.com/office/powerpoint/2010/main" val="32792417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Ie Chart Sample">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a:stretch>
            <a:fillRect/>
          </a:stretch>
        </p:blipFill>
        <p:spPr>
          <a:xfrm>
            <a:off x="-22190" y="8918737"/>
            <a:ext cx="5570903" cy="4805730"/>
          </a:xfrm>
          <a:prstGeom prst="rect">
            <a:avLst/>
          </a:prstGeom>
          <a:ln w="12700">
            <a:miter lim="400000"/>
          </a:ln>
        </p:spPr>
      </p:pic>
      <p:sp>
        <p:nvSpPr>
          <p:cNvPr id="2" name="Title 1">
            <a:extLst>
              <a:ext uri="{FF2B5EF4-FFF2-40B4-BE49-F238E27FC236}">
                <a16:creationId xmlns:a16="http://schemas.microsoft.com/office/drawing/2014/main" id="{50EC3F9F-771A-4047-8FBD-FE558D6A6878}"/>
              </a:ext>
            </a:extLst>
          </p:cNvPr>
          <p:cNvSpPr>
            <a:spLocks noGrp="1"/>
          </p:cNvSpPr>
          <p:nvPr>
            <p:ph type="title" hasCustomPrompt="1"/>
          </p:nvPr>
        </p:nvSpPr>
        <p:spPr>
          <a:xfrm>
            <a:off x="3505200" y="2743200"/>
            <a:ext cx="19189700" cy="695795"/>
          </a:xfrm>
        </p:spPr>
        <p:txBody>
          <a:bodyPr>
            <a:noAutofit/>
          </a:bodyPr>
          <a:lstStyle>
            <a:lvl1pPr algn="l">
              <a:defRPr sz="4800" b="1"/>
            </a:lvl1pPr>
          </a:lstStyle>
          <a:p>
            <a:r>
              <a:rPr lang="en-US" dirty="0"/>
              <a:t>Smart Art Sample</a:t>
            </a:r>
            <a:endParaRPr lang="en-GB" dirty="0"/>
          </a:p>
        </p:txBody>
      </p:sp>
    </p:spTree>
    <p:extLst>
      <p:ext uri="{BB962C8B-B14F-4D97-AF65-F5344CB8AC3E}">
        <p14:creationId xmlns:p14="http://schemas.microsoft.com/office/powerpoint/2010/main" val="27670944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Ie Chart Sample">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a:stretch>
            <a:fillRect/>
          </a:stretch>
        </p:blipFill>
        <p:spPr>
          <a:xfrm>
            <a:off x="-22190" y="10866783"/>
            <a:ext cx="3312687" cy="2857684"/>
          </a:xfrm>
          <a:prstGeom prst="rect">
            <a:avLst/>
          </a:prstGeom>
          <a:ln w="12700">
            <a:miter lim="400000"/>
          </a:ln>
        </p:spPr>
      </p:pic>
    </p:spTree>
    <p:extLst>
      <p:ext uri="{BB962C8B-B14F-4D97-AF65-F5344CB8AC3E}">
        <p14:creationId xmlns:p14="http://schemas.microsoft.com/office/powerpoint/2010/main" val="15103017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pic>
        <p:nvPicPr>
          <p:cNvPr id="2" name="IES_logo_landscape.pdf"/>
          <p:cNvPicPr>
            <a:picLocks noChangeAspect="1"/>
          </p:cNvPicPr>
          <p:nvPr/>
        </p:nvPicPr>
        <p:blipFill>
          <a:blip r:embed="rId12"/>
          <a:stretch>
            <a:fillRect/>
          </a:stretch>
        </p:blipFill>
        <p:spPr>
          <a:xfrm>
            <a:off x="20471409" y="387350"/>
            <a:ext cx="3652227" cy="1264573"/>
          </a:xfrm>
          <a:prstGeom prst="rect">
            <a:avLst/>
          </a:prstGeom>
          <a:ln w="12700">
            <a:miter lim="400000"/>
          </a:ln>
        </p:spPr>
      </p:pic>
      <p:sp>
        <p:nvSpPr>
          <p:cNvPr id="3" name="Shape 3"/>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
        <p:nvSpPr>
          <p:cNvPr id="4" name="Shape 4"/>
          <p:cNvSpPr>
            <a:spLocks noGrp="1"/>
          </p:cNvSpPr>
          <p:nvPr>
            <p:ph type="body" idx="1"/>
          </p:nvPr>
        </p:nvSpPr>
        <p:spPr>
          <a:xfrm>
            <a:off x="1689100" y="3238500"/>
            <a:ext cx="21005800" cy="90144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5"/>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spcBef>
                <a:spcPts val="0"/>
              </a:spcBef>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0" r:id="rId7"/>
    <p:sldLayoutId id="2147483661" r:id="rId8"/>
    <p:sldLayoutId id="2147483659" r:id="rId9"/>
  </p:sldLayoutIdLst>
  <p:transition spd="med"/>
  <p:txStyles>
    <p:titleStyle>
      <a:lvl1pPr marL="0" marR="0" indent="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378FC2"/>
          </a:solidFill>
          <a:uFillTx/>
          <a:latin typeface="+mn-lt"/>
          <a:ea typeface="+mn-ea"/>
          <a:cs typeface="+mn-cs"/>
          <a:sym typeface="Arial"/>
        </a:defRPr>
      </a:lvl1pPr>
      <a:lvl2pPr marL="0" marR="0" indent="2286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2pPr>
      <a:lvl3pPr marL="0" marR="0" indent="4572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3pPr>
      <a:lvl4pPr marL="0" marR="0" indent="6858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4pPr>
      <a:lvl5pPr marL="0" marR="0" indent="9144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5pPr>
      <a:lvl6pPr marL="0" marR="0" indent="11430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6pPr>
      <a:lvl7pPr marL="0" marR="0" indent="13716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7pPr>
      <a:lvl8pPr marL="0" marR="0" indent="16002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8pPr>
      <a:lvl9pPr marL="0" marR="0" indent="18288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9pPr>
    </p:titleStyle>
    <p:bodyStyle>
      <a:lvl1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1pPr>
      <a:lvl2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2pPr>
      <a:lvl3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3pPr>
      <a:lvl4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4pPr>
      <a:lvl5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5pPr>
      <a:lvl6pPr marL="366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6pPr>
      <a:lvl7pPr marL="429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7pPr>
      <a:lvl8pPr marL="493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8pPr>
      <a:lvl9pPr marL="556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9pPr>
    </p:bodyStyle>
    <p:otherStyle>
      <a:lvl1pPr marL="0" marR="0" indent="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employmtstudies?lang=en" TargetMode="External"/><Relationship Id="rId2" Type="http://schemas.openxmlformats.org/officeDocument/2006/relationships/hyperlink" Target="http://www.employment-studies.co.uk/"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linkedin.com/company/institute-for-employment-stud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ample_image.jpg"/>
          <p:cNvPicPr>
            <a:picLocks noGrp="1" noChangeAspect="1"/>
          </p:cNvPicPr>
          <p:nvPr>
            <p:ph type="pic" idx="13"/>
          </p:nvPr>
        </p:nvPicPr>
        <p:blipFill>
          <a:blip r:embed="rId2"/>
          <a:srcRect t="8109" b="8109"/>
          <a:stretch>
            <a:fillRect/>
          </a:stretch>
        </p:blipFill>
        <p:spPr>
          <a:prstGeom prst="rect">
            <a:avLst/>
          </a:prstGeom>
        </p:spPr>
      </p:pic>
      <p:sp>
        <p:nvSpPr>
          <p:cNvPr id="71" name="Shape 71"/>
          <p:cNvSpPr>
            <a:spLocks noGrp="1"/>
          </p:cNvSpPr>
          <p:nvPr>
            <p:ph type="body" sz="quarter" idx="14"/>
          </p:nvPr>
        </p:nvSpPr>
        <p:spPr>
          <a:xfrm>
            <a:off x="1874634" y="6010374"/>
            <a:ext cx="20888732" cy="1949252"/>
          </a:xfrm>
          <a:prstGeom prst="rect">
            <a:avLst/>
          </a:prstGeom>
        </p:spPr>
        <p:txBody>
          <a:bodyPr/>
          <a:lstStyle/>
          <a:p>
            <a:r>
              <a:rPr lang="en-GB" sz="12000" dirty="0"/>
              <a:t>Worklessness due to Ill-Health</a:t>
            </a:r>
            <a:endParaRPr sz="12000" dirty="0"/>
          </a:p>
        </p:txBody>
      </p:sp>
      <p:sp>
        <p:nvSpPr>
          <p:cNvPr id="72" name="Shape 72"/>
          <p:cNvSpPr>
            <a:spLocks noGrp="1"/>
          </p:cNvSpPr>
          <p:nvPr>
            <p:ph type="body" sz="quarter" idx="15"/>
          </p:nvPr>
        </p:nvSpPr>
        <p:spPr>
          <a:xfrm>
            <a:off x="1260694" y="8517671"/>
            <a:ext cx="22116631" cy="2841804"/>
          </a:xfrm>
          <a:prstGeom prst="rect">
            <a:avLst/>
          </a:prstGeom>
        </p:spPr>
        <p:txBody>
          <a:bodyPr/>
          <a:lstStyle/>
          <a:p>
            <a:r>
              <a:rPr lang="en-GB" dirty="0"/>
              <a:t>Towards more personalised &amp; evidence-based interventions</a:t>
            </a:r>
          </a:p>
          <a:p>
            <a:r>
              <a:rPr lang="en-GB" sz="5400" i="1" dirty="0"/>
              <a:t>Stephen Bevan</a:t>
            </a:r>
          </a:p>
          <a:p>
            <a:r>
              <a:rPr lang="en-GB" sz="5400" i="1" dirty="0"/>
              <a:t>Institute for Employment Studies</a:t>
            </a:r>
            <a:endParaRPr sz="5400" i="1" dirty="0"/>
          </a:p>
        </p:txBody>
      </p:sp>
      <p:pic>
        <p:nvPicPr>
          <p:cNvPr id="68" name="powerpoint_basics_v2_Final Designcorner.png"/>
          <p:cNvPicPr>
            <a:picLocks noChangeAspect="1"/>
          </p:cNvPicPr>
          <p:nvPr/>
        </p:nvPicPr>
        <p:blipFill>
          <a:blip r:embed="rId3"/>
          <a:stretch>
            <a:fillRect/>
          </a:stretch>
        </p:blipFill>
        <p:spPr>
          <a:xfrm>
            <a:off x="-99680" y="5414451"/>
            <a:ext cx="9679425" cy="8349938"/>
          </a:xfrm>
          <a:prstGeom prst="rect">
            <a:avLst/>
          </a:prstGeom>
          <a:ln w="12700">
            <a:miter lim="400000"/>
          </a:ln>
        </p:spPr>
      </p:pic>
      <p:pic>
        <p:nvPicPr>
          <p:cNvPr id="69" name="powerpoint_basics_v2_Final Designcorner.png"/>
          <p:cNvPicPr>
            <a:picLocks noChangeAspect="1"/>
          </p:cNvPicPr>
          <p:nvPr/>
        </p:nvPicPr>
        <p:blipFill>
          <a:blip r:embed="rId3"/>
          <a:stretch>
            <a:fillRect/>
          </a:stretch>
        </p:blipFill>
        <p:spPr>
          <a:xfrm rot="10800000">
            <a:off x="14760610" y="-27205"/>
            <a:ext cx="9679425" cy="8349939"/>
          </a:xfrm>
          <a:prstGeom prst="rect">
            <a:avLst/>
          </a:prstGeom>
          <a:ln w="12700">
            <a:miter lim="400000"/>
          </a:ln>
        </p:spPr>
      </p:pic>
      <p:pic>
        <p:nvPicPr>
          <p:cNvPr id="70" name="IES_logo_landscape_white.pdf"/>
          <p:cNvPicPr>
            <a:picLocks noChangeAspect="1"/>
          </p:cNvPicPr>
          <p:nvPr/>
        </p:nvPicPr>
        <p:blipFill>
          <a:blip r:embed="rId4"/>
          <a:stretch>
            <a:fillRect/>
          </a:stretch>
        </p:blipFill>
        <p:spPr>
          <a:xfrm>
            <a:off x="20467240" y="382857"/>
            <a:ext cx="3678178" cy="1273558"/>
          </a:xfrm>
          <a:prstGeom prst="rect">
            <a:avLst/>
          </a:prstGeom>
          <a:ln w="12700">
            <a:miter lim="400000"/>
          </a:ln>
          <a:effectLst>
            <a:outerShdw blurRad="138226" dir="5400000" rotWithShape="0">
              <a:srgbClr val="000000"/>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FF0EAD-48A4-0556-032A-87EAE5668507}"/>
              </a:ext>
            </a:extLst>
          </p:cNvPr>
          <p:cNvSpPr>
            <a:spLocks noGrp="1"/>
          </p:cNvSpPr>
          <p:nvPr>
            <p:ph type="body" sz="quarter" idx="13"/>
          </p:nvPr>
        </p:nvSpPr>
        <p:spPr/>
        <p:txBody>
          <a:bodyPr/>
          <a:lstStyle/>
          <a:p>
            <a:r>
              <a:rPr lang="en-GB" dirty="0"/>
              <a:t>Why such a big rise in inactivity?</a:t>
            </a:r>
          </a:p>
        </p:txBody>
      </p:sp>
      <p:sp>
        <p:nvSpPr>
          <p:cNvPr id="6" name="TextBox 5">
            <a:extLst>
              <a:ext uri="{FF2B5EF4-FFF2-40B4-BE49-F238E27FC236}">
                <a16:creationId xmlns:a16="http://schemas.microsoft.com/office/drawing/2014/main" id="{CD5E00D5-1D5A-F17D-D8B0-7BA571CAFBA8}"/>
              </a:ext>
            </a:extLst>
          </p:cNvPr>
          <p:cNvSpPr txBox="1"/>
          <p:nvPr/>
        </p:nvSpPr>
        <p:spPr>
          <a:xfrm>
            <a:off x="427948" y="2989246"/>
            <a:ext cx="4322957" cy="1333698"/>
          </a:xfrm>
          <a:prstGeom prst="rect">
            <a:avLst/>
          </a:prstGeom>
          <a:solidFill>
            <a:schemeClr val="accent1">
              <a:alpha val="3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chemeClr val="bg1"/>
                </a:solidFill>
                <a:effectLst/>
                <a:uFillTx/>
                <a:latin typeface="+mn-lt"/>
                <a:ea typeface="+mn-ea"/>
                <a:cs typeface="+mn-cs"/>
                <a:sym typeface="Arial"/>
              </a:rPr>
              <a:t>NHS Waiting Times</a:t>
            </a:r>
          </a:p>
        </p:txBody>
      </p:sp>
      <p:sp>
        <p:nvSpPr>
          <p:cNvPr id="7" name="TextBox 6">
            <a:extLst>
              <a:ext uri="{FF2B5EF4-FFF2-40B4-BE49-F238E27FC236}">
                <a16:creationId xmlns:a16="http://schemas.microsoft.com/office/drawing/2014/main" id="{A7681F3E-5F84-9ACA-8306-399257CA4887}"/>
              </a:ext>
            </a:extLst>
          </p:cNvPr>
          <p:cNvSpPr txBox="1"/>
          <p:nvPr/>
        </p:nvSpPr>
        <p:spPr>
          <a:xfrm>
            <a:off x="5216428" y="2978727"/>
            <a:ext cx="4322957" cy="1333698"/>
          </a:xfrm>
          <a:prstGeom prst="rect">
            <a:avLst/>
          </a:prstGeom>
          <a:solidFill>
            <a:srgbClr val="FF0000">
              <a:alpha val="3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Long-COVID</a:t>
            </a:r>
          </a:p>
          <a:p>
            <a:pPr marL="0" marR="0" indent="0" algn="ctr" defTabSz="825500" rtl="0" fontAlgn="auto" latinLnBrk="0" hangingPunct="0">
              <a:lnSpc>
                <a:spcPct val="100000"/>
              </a:lnSpc>
              <a:spcBef>
                <a:spcPts val="0"/>
              </a:spcBef>
              <a:spcAft>
                <a:spcPts val="0"/>
              </a:spcAft>
              <a:buClrTx/>
              <a:buSzTx/>
              <a:buFontTx/>
              <a:buNone/>
              <a:tabLst/>
            </a:pP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8" name="TextBox 7">
            <a:extLst>
              <a:ext uri="{FF2B5EF4-FFF2-40B4-BE49-F238E27FC236}">
                <a16:creationId xmlns:a16="http://schemas.microsoft.com/office/drawing/2014/main" id="{955F0699-AEEB-E126-9FD1-C3A1D8659CAE}"/>
              </a:ext>
            </a:extLst>
          </p:cNvPr>
          <p:cNvSpPr txBox="1"/>
          <p:nvPr/>
        </p:nvSpPr>
        <p:spPr>
          <a:xfrm>
            <a:off x="10004908" y="2975184"/>
            <a:ext cx="4322957" cy="1333698"/>
          </a:xfrm>
          <a:prstGeom prst="rect">
            <a:avLst/>
          </a:prstGeom>
          <a:solidFill>
            <a:schemeClr val="accent2">
              <a:lumMod val="75000"/>
              <a:alpha val="2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Finances &amp; Pensions</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9" name="TextBox 8">
            <a:extLst>
              <a:ext uri="{FF2B5EF4-FFF2-40B4-BE49-F238E27FC236}">
                <a16:creationId xmlns:a16="http://schemas.microsoft.com/office/drawing/2014/main" id="{9ABC6B6E-26CE-0BB6-084C-9273B3532772}"/>
              </a:ext>
            </a:extLst>
          </p:cNvPr>
          <p:cNvSpPr txBox="1"/>
          <p:nvPr/>
        </p:nvSpPr>
        <p:spPr>
          <a:xfrm>
            <a:off x="14819001" y="2974026"/>
            <a:ext cx="4322957" cy="1333698"/>
          </a:xfrm>
          <a:prstGeom prst="rect">
            <a:avLst/>
          </a:prstGeom>
          <a:solidFill>
            <a:schemeClr val="tx2">
              <a:lumMod val="75000"/>
              <a:alpha val="9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Complexity &amp; Comorbidity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10" name="TextBox 9">
            <a:extLst>
              <a:ext uri="{FF2B5EF4-FFF2-40B4-BE49-F238E27FC236}">
                <a16:creationId xmlns:a16="http://schemas.microsoft.com/office/drawing/2014/main" id="{64FF599A-716E-550A-39CC-D5A2D8E8BD89}"/>
              </a:ext>
            </a:extLst>
          </p:cNvPr>
          <p:cNvSpPr txBox="1"/>
          <p:nvPr/>
        </p:nvSpPr>
        <p:spPr>
          <a:xfrm>
            <a:off x="19633095" y="2989246"/>
            <a:ext cx="4322957" cy="1333698"/>
          </a:xfrm>
          <a:prstGeom prst="rect">
            <a:avLst/>
          </a:prstGeom>
          <a:solidFill>
            <a:schemeClr val="accent6">
              <a:lumMod val="75000"/>
              <a:alpha val="3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Employer Capability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2" name="TextBox 1">
            <a:extLst>
              <a:ext uri="{FF2B5EF4-FFF2-40B4-BE49-F238E27FC236}">
                <a16:creationId xmlns:a16="http://schemas.microsoft.com/office/drawing/2014/main" id="{420CC86B-A219-DF82-0A9A-4F6F15FE80B8}"/>
              </a:ext>
            </a:extLst>
          </p:cNvPr>
          <p:cNvSpPr txBox="1"/>
          <p:nvPr/>
        </p:nvSpPr>
        <p:spPr>
          <a:xfrm>
            <a:off x="4075043" y="5290634"/>
            <a:ext cx="19242157"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About 735k of the 2.49m inactive through ill-health have more than one health condition (need to avoid diagnostic ‘silos’)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For example, chronic low back pain &amp; depression</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Bi-directional nature of some comorbidities mean that diagnosis is difficult, as are the pathways to JR &amp; RTW</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Can be difficult to modify work, redesign jobs, assess risk of exacerbating features of the work environment &amp; target interventions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Depression, anxiety, fatigue &amp; chronic pain add to the fluctuating nature of the functional or cognitive capacity impairment</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Also a big risk of over-medicalising some conditions</a:t>
            </a:r>
          </a:p>
        </p:txBody>
      </p:sp>
    </p:spTree>
    <p:extLst>
      <p:ext uri="{BB962C8B-B14F-4D97-AF65-F5344CB8AC3E}">
        <p14:creationId xmlns:p14="http://schemas.microsoft.com/office/powerpoint/2010/main" val="42558277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FF0EAD-48A4-0556-032A-87EAE5668507}"/>
              </a:ext>
            </a:extLst>
          </p:cNvPr>
          <p:cNvSpPr>
            <a:spLocks noGrp="1"/>
          </p:cNvSpPr>
          <p:nvPr>
            <p:ph type="body" sz="quarter" idx="13"/>
          </p:nvPr>
        </p:nvSpPr>
        <p:spPr/>
        <p:txBody>
          <a:bodyPr/>
          <a:lstStyle/>
          <a:p>
            <a:r>
              <a:rPr lang="en-GB" dirty="0"/>
              <a:t>Why such a big rise in inactivity?</a:t>
            </a:r>
          </a:p>
        </p:txBody>
      </p:sp>
      <p:sp>
        <p:nvSpPr>
          <p:cNvPr id="6" name="TextBox 5">
            <a:extLst>
              <a:ext uri="{FF2B5EF4-FFF2-40B4-BE49-F238E27FC236}">
                <a16:creationId xmlns:a16="http://schemas.microsoft.com/office/drawing/2014/main" id="{CD5E00D5-1D5A-F17D-D8B0-7BA571CAFBA8}"/>
              </a:ext>
            </a:extLst>
          </p:cNvPr>
          <p:cNvSpPr txBox="1"/>
          <p:nvPr/>
        </p:nvSpPr>
        <p:spPr>
          <a:xfrm>
            <a:off x="427948" y="2989246"/>
            <a:ext cx="4322957" cy="1333698"/>
          </a:xfrm>
          <a:prstGeom prst="rect">
            <a:avLst/>
          </a:prstGeom>
          <a:solidFill>
            <a:schemeClr val="accent1">
              <a:alpha val="3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chemeClr val="bg1"/>
                </a:solidFill>
                <a:effectLst/>
                <a:uFillTx/>
                <a:latin typeface="+mn-lt"/>
                <a:ea typeface="+mn-ea"/>
                <a:cs typeface="+mn-cs"/>
                <a:sym typeface="Arial"/>
              </a:rPr>
              <a:t>NHS Waiting Times</a:t>
            </a:r>
          </a:p>
        </p:txBody>
      </p:sp>
      <p:sp>
        <p:nvSpPr>
          <p:cNvPr id="7" name="TextBox 6">
            <a:extLst>
              <a:ext uri="{FF2B5EF4-FFF2-40B4-BE49-F238E27FC236}">
                <a16:creationId xmlns:a16="http://schemas.microsoft.com/office/drawing/2014/main" id="{A7681F3E-5F84-9ACA-8306-399257CA4887}"/>
              </a:ext>
            </a:extLst>
          </p:cNvPr>
          <p:cNvSpPr txBox="1"/>
          <p:nvPr/>
        </p:nvSpPr>
        <p:spPr>
          <a:xfrm>
            <a:off x="5216428" y="2978727"/>
            <a:ext cx="4322957" cy="1333698"/>
          </a:xfrm>
          <a:prstGeom prst="rect">
            <a:avLst/>
          </a:prstGeom>
          <a:solidFill>
            <a:srgbClr val="FF0000">
              <a:alpha val="3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Long-COVID</a:t>
            </a:r>
          </a:p>
          <a:p>
            <a:pPr marL="0" marR="0" indent="0" algn="ctr" defTabSz="825500" rtl="0" fontAlgn="auto" latinLnBrk="0" hangingPunct="0">
              <a:lnSpc>
                <a:spcPct val="100000"/>
              </a:lnSpc>
              <a:spcBef>
                <a:spcPts val="0"/>
              </a:spcBef>
              <a:spcAft>
                <a:spcPts val="0"/>
              </a:spcAft>
              <a:buClrTx/>
              <a:buSzTx/>
              <a:buFontTx/>
              <a:buNone/>
              <a:tabLst/>
            </a:pP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8" name="TextBox 7">
            <a:extLst>
              <a:ext uri="{FF2B5EF4-FFF2-40B4-BE49-F238E27FC236}">
                <a16:creationId xmlns:a16="http://schemas.microsoft.com/office/drawing/2014/main" id="{955F0699-AEEB-E126-9FD1-C3A1D8659CAE}"/>
              </a:ext>
            </a:extLst>
          </p:cNvPr>
          <p:cNvSpPr txBox="1"/>
          <p:nvPr/>
        </p:nvSpPr>
        <p:spPr>
          <a:xfrm>
            <a:off x="10004908" y="2975184"/>
            <a:ext cx="4322957" cy="1333698"/>
          </a:xfrm>
          <a:prstGeom prst="rect">
            <a:avLst/>
          </a:prstGeom>
          <a:solidFill>
            <a:schemeClr val="accent2">
              <a:lumMod val="75000"/>
              <a:alpha val="2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Finances &amp; Pensions</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9" name="TextBox 8">
            <a:extLst>
              <a:ext uri="{FF2B5EF4-FFF2-40B4-BE49-F238E27FC236}">
                <a16:creationId xmlns:a16="http://schemas.microsoft.com/office/drawing/2014/main" id="{9ABC6B6E-26CE-0BB6-084C-9273B3532772}"/>
              </a:ext>
            </a:extLst>
          </p:cNvPr>
          <p:cNvSpPr txBox="1"/>
          <p:nvPr/>
        </p:nvSpPr>
        <p:spPr>
          <a:xfrm>
            <a:off x="14819001" y="2974026"/>
            <a:ext cx="4322957" cy="1333698"/>
          </a:xfrm>
          <a:prstGeom prst="rect">
            <a:avLst/>
          </a:prstGeom>
          <a:solidFill>
            <a:schemeClr val="tx2">
              <a:lumMod val="75000"/>
              <a:alpha val="3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Complexity &amp; Comorbidity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10" name="TextBox 9">
            <a:extLst>
              <a:ext uri="{FF2B5EF4-FFF2-40B4-BE49-F238E27FC236}">
                <a16:creationId xmlns:a16="http://schemas.microsoft.com/office/drawing/2014/main" id="{64FF599A-716E-550A-39CC-D5A2D8E8BD89}"/>
              </a:ext>
            </a:extLst>
          </p:cNvPr>
          <p:cNvSpPr txBox="1"/>
          <p:nvPr/>
        </p:nvSpPr>
        <p:spPr>
          <a:xfrm>
            <a:off x="19633095" y="2989246"/>
            <a:ext cx="4322957" cy="1333698"/>
          </a:xfrm>
          <a:prstGeom prst="rect">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Employer Capability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2" name="TextBox 1">
            <a:extLst>
              <a:ext uri="{FF2B5EF4-FFF2-40B4-BE49-F238E27FC236}">
                <a16:creationId xmlns:a16="http://schemas.microsoft.com/office/drawing/2014/main" id="{7B889BDB-1FA0-F4B4-59DA-F684E804B0F4}"/>
              </a:ext>
            </a:extLst>
          </p:cNvPr>
          <p:cNvSpPr txBox="1"/>
          <p:nvPr/>
        </p:nvSpPr>
        <p:spPr>
          <a:xfrm>
            <a:off x="4075043" y="4921304"/>
            <a:ext cx="19242157" cy="8227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Very variable competence, confidence, resources &amp; motivation to offer flexibility, work modifications, accommodations, access to self-management &amp; ‘job-crafting’</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Some prefer to use experts (such as OH) to optimise attendance &amp; manage absence, but can miss out on risk assessment &amp; prevention interventions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Complex and progressive cases can be frightening or frustrating for some employers – prefer to offer statutory minimum &amp; then move to dismissal, severance or ill-health retirement</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Are we able to satisfy the increased appetite for wellbeing interventions with enough evidence-based support?</a:t>
            </a:r>
          </a:p>
        </p:txBody>
      </p:sp>
    </p:spTree>
    <p:extLst>
      <p:ext uri="{BB962C8B-B14F-4D97-AF65-F5344CB8AC3E}">
        <p14:creationId xmlns:p14="http://schemas.microsoft.com/office/powerpoint/2010/main" val="31348620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530AE-904C-4262-6DDF-F91C07287388}"/>
              </a:ext>
            </a:extLst>
          </p:cNvPr>
          <p:cNvSpPr>
            <a:spLocks noGrp="1"/>
          </p:cNvSpPr>
          <p:nvPr>
            <p:ph type="title"/>
          </p:nvPr>
        </p:nvSpPr>
        <p:spPr/>
        <p:txBody>
          <a:bodyPr>
            <a:normAutofit fontScale="90000"/>
          </a:bodyPr>
          <a:lstStyle/>
          <a:p>
            <a:r>
              <a:rPr lang="en-GB" dirty="0"/>
              <a:t>Who are the Experts?</a:t>
            </a:r>
          </a:p>
        </p:txBody>
      </p:sp>
      <p:sp>
        <p:nvSpPr>
          <p:cNvPr id="3" name="Text Placeholder 2">
            <a:extLst>
              <a:ext uri="{FF2B5EF4-FFF2-40B4-BE49-F238E27FC236}">
                <a16:creationId xmlns:a16="http://schemas.microsoft.com/office/drawing/2014/main" id="{D8FE4F05-487D-42ED-232B-E6DBD5CB4951}"/>
              </a:ext>
            </a:extLst>
          </p:cNvPr>
          <p:cNvSpPr>
            <a:spLocks noGrp="1"/>
          </p:cNvSpPr>
          <p:nvPr>
            <p:ph type="body" sz="quarter" idx="10"/>
          </p:nvPr>
        </p:nvSpPr>
        <p:spPr>
          <a:xfrm>
            <a:off x="1441450" y="3421063"/>
            <a:ext cx="21677339" cy="8963094"/>
          </a:xfrm>
        </p:spPr>
        <p:txBody>
          <a:bodyPr>
            <a:normAutofit fontScale="85000" lnSpcReduction="10000"/>
          </a:bodyPr>
          <a:lstStyle/>
          <a:p>
            <a:pPr marL="571500" indent="-571500">
              <a:buFont typeface="Arial" panose="020B0604020202020204" pitchFamily="34" charset="0"/>
              <a:buChar char="•"/>
            </a:pPr>
            <a:r>
              <a:rPr lang="en-GB" sz="5200" dirty="0"/>
              <a:t>Experts in supported employment, disability management and case management (place then train, personalisation, dealing with multiple barriers, multi-agency coordination, smart use of Fidelity measures, learning communities)</a:t>
            </a:r>
          </a:p>
          <a:p>
            <a:pPr marL="571500" indent="-571500">
              <a:buFont typeface="Arial" panose="020B0604020202020204" pitchFamily="34" charset="0"/>
              <a:buChar char="•"/>
            </a:pPr>
            <a:r>
              <a:rPr lang="en-GB" sz="5200" dirty="0"/>
              <a:t>Vocational rehabilitation specialists – multi-disciplinary efforts to support job retention, work modification and RTW (OTs, physios, clinical psychologists, OH professionals) – strong biopsychosocial focus</a:t>
            </a:r>
          </a:p>
          <a:p>
            <a:pPr marL="571500" indent="-571500">
              <a:buFont typeface="Arial" panose="020B0604020202020204" pitchFamily="34" charset="0"/>
              <a:buChar char="•"/>
            </a:pPr>
            <a:r>
              <a:rPr lang="en-GB" sz="5200" dirty="0"/>
              <a:t>Occupational Health professionals – employed in a range of settings, variety of specialisms, medics &amp; nurses – understand the work/health interface, impact of job demands, risk exposure etc</a:t>
            </a:r>
          </a:p>
          <a:p>
            <a:pPr marL="571500" indent="-571500">
              <a:buFont typeface="Arial" panose="020B0604020202020204" pitchFamily="34" charset="0"/>
              <a:buChar char="•"/>
            </a:pPr>
            <a:r>
              <a:rPr lang="en-GB" sz="5200" dirty="0"/>
              <a:t>Contributions support: those out of work through illness/injury; those in work but struggling; those in work who are exposed to risk; those in work who need RTW support after illness or injury</a:t>
            </a:r>
          </a:p>
          <a:p>
            <a:pPr marL="571500" indent="-571500">
              <a:buFont typeface="Arial" panose="020B0604020202020204" pitchFamily="34" charset="0"/>
              <a:buChar char="•"/>
            </a:pPr>
            <a:r>
              <a:rPr lang="en-GB" sz="5200" dirty="0"/>
              <a:t>BUT - are we commissioning these experts to deploy their skills at the right time, for the right groups, in the most advantageous way?</a:t>
            </a:r>
          </a:p>
          <a:p>
            <a:pPr marL="571500" lvl="4" indent="-571500">
              <a:buFont typeface="Arial" panose="020B0604020202020204" pitchFamily="34" charset="0"/>
              <a:buChar char="•"/>
            </a:pPr>
            <a:endParaRPr lang="en-GB" dirty="0"/>
          </a:p>
          <a:p>
            <a:pPr marL="571500" indent="-571500">
              <a:buFont typeface="Arial" panose="020B0604020202020204" pitchFamily="34" charset="0"/>
              <a:buChar char="•"/>
            </a:pPr>
            <a:endParaRPr lang="en-GB" dirty="0"/>
          </a:p>
        </p:txBody>
      </p:sp>
    </p:spTree>
    <p:extLst>
      <p:ext uri="{BB962C8B-B14F-4D97-AF65-F5344CB8AC3E}">
        <p14:creationId xmlns:p14="http://schemas.microsoft.com/office/powerpoint/2010/main" val="6543901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F17E-F250-A160-C0B4-C01E72BF1C1B}"/>
              </a:ext>
            </a:extLst>
          </p:cNvPr>
          <p:cNvSpPr>
            <a:spLocks noGrp="1"/>
          </p:cNvSpPr>
          <p:nvPr>
            <p:ph type="title"/>
          </p:nvPr>
        </p:nvSpPr>
        <p:spPr/>
        <p:txBody>
          <a:bodyPr>
            <a:normAutofit fontScale="90000"/>
          </a:bodyPr>
          <a:lstStyle/>
          <a:p>
            <a:r>
              <a:rPr lang="en-GB" dirty="0"/>
              <a:t>Making the best use of research</a:t>
            </a:r>
          </a:p>
        </p:txBody>
      </p:sp>
      <p:sp>
        <p:nvSpPr>
          <p:cNvPr id="3" name="Text Placeholder 2">
            <a:extLst>
              <a:ext uri="{FF2B5EF4-FFF2-40B4-BE49-F238E27FC236}">
                <a16:creationId xmlns:a16="http://schemas.microsoft.com/office/drawing/2014/main" id="{B6E9A8B6-6870-10A0-F539-A37D19A6A37E}"/>
              </a:ext>
            </a:extLst>
          </p:cNvPr>
          <p:cNvSpPr>
            <a:spLocks noGrp="1"/>
          </p:cNvSpPr>
          <p:nvPr>
            <p:ph type="body" sz="quarter" idx="10"/>
          </p:nvPr>
        </p:nvSpPr>
        <p:spPr/>
        <p:txBody>
          <a:bodyPr/>
          <a:lstStyle/>
          <a:p>
            <a:pPr marL="571500" indent="-571500">
              <a:buFont typeface="Arial" panose="020B0604020202020204" pitchFamily="34" charset="0"/>
              <a:buChar char="•"/>
            </a:pPr>
            <a:r>
              <a:rPr lang="en-GB" sz="6000" dirty="0"/>
              <a:t>Understanding the limits to the biomedical model</a:t>
            </a:r>
          </a:p>
          <a:p>
            <a:pPr marL="571500" indent="-571500">
              <a:buFont typeface="Arial" panose="020B0604020202020204" pitchFamily="34" charset="0"/>
              <a:buChar char="•"/>
            </a:pPr>
            <a:r>
              <a:rPr lang="en-GB" sz="6000" dirty="0"/>
              <a:t>Comorbidity &amp; fluctuating conditions</a:t>
            </a:r>
          </a:p>
          <a:p>
            <a:pPr marL="571500" indent="-571500">
              <a:buFont typeface="Arial" panose="020B0604020202020204" pitchFamily="34" charset="0"/>
              <a:buChar char="•"/>
            </a:pPr>
            <a:r>
              <a:rPr lang="en-GB" sz="6000" dirty="0"/>
              <a:t>Long COVID</a:t>
            </a:r>
          </a:p>
          <a:p>
            <a:pPr marL="571500" indent="-571500">
              <a:buFont typeface="Arial" panose="020B0604020202020204" pitchFamily="34" charset="0"/>
              <a:buChar char="•"/>
            </a:pPr>
            <a:r>
              <a:rPr lang="en-GB" sz="6000" dirty="0"/>
              <a:t>Evidence-based workplace interventions – helping employers to be informed consumers</a:t>
            </a:r>
          </a:p>
          <a:p>
            <a:pPr marL="571500" indent="-571500">
              <a:buFont typeface="Arial" panose="020B0604020202020204" pitchFamily="34" charset="0"/>
              <a:buChar char="•"/>
            </a:pPr>
            <a:r>
              <a:rPr lang="en-GB" sz="6000" dirty="0"/>
              <a:t>A modern public employment service where evidence crowds out dogma</a:t>
            </a:r>
          </a:p>
          <a:p>
            <a:endParaRPr lang="en-GB" dirty="0"/>
          </a:p>
        </p:txBody>
      </p:sp>
    </p:spTree>
    <p:extLst>
      <p:ext uri="{BB962C8B-B14F-4D97-AF65-F5344CB8AC3E}">
        <p14:creationId xmlns:p14="http://schemas.microsoft.com/office/powerpoint/2010/main" val="32795244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E3F2C5-A0BD-DD4E-AACB-B4660DFEAF62}"/>
              </a:ext>
            </a:extLst>
          </p:cNvPr>
          <p:cNvSpPr txBox="1"/>
          <p:nvPr/>
        </p:nvSpPr>
        <p:spPr>
          <a:xfrm>
            <a:off x="4690532" y="2607916"/>
            <a:ext cx="15731067" cy="11456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6000" b="1" dirty="0">
                <a:solidFill>
                  <a:schemeClr val="tx2"/>
                </a:solidFill>
              </a:rPr>
              <a:t>About IES: </a:t>
            </a:r>
            <a:br>
              <a:rPr lang="en-GB" dirty="0">
                <a:solidFill>
                  <a:schemeClr val="tx1"/>
                </a:solidFill>
              </a:rPr>
            </a:br>
            <a:r>
              <a:rPr lang="en-GB" sz="3200" dirty="0">
                <a:solidFill>
                  <a:schemeClr val="tx1"/>
                </a:solidFill>
              </a:rPr>
              <a:t>The Institute for Employment Studies (IES) is an independent, apolitical, international centre of research and consultancy in public employment policy and HR management. It works closely with employers in all sectors, government departments, agencies, professional bodies and associations. IES is a focus of knowledge and practical experience in employment and training policy, the operation of labour markets, and HR planning and development. IES is a not-for-profit organisation. </a:t>
            </a:r>
            <a:br>
              <a:rPr lang="en-GB" sz="3200" dirty="0">
                <a:solidFill>
                  <a:schemeClr val="tx1"/>
                </a:solidFill>
              </a:rPr>
            </a:br>
            <a:br>
              <a:rPr lang="en-GB" sz="3200" dirty="0">
                <a:solidFill>
                  <a:schemeClr val="tx1"/>
                </a:solidFill>
              </a:rPr>
            </a:br>
            <a:r>
              <a:rPr lang="en-GB" sz="3200" u="sng" dirty="0">
                <a:solidFill>
                  <a:schemeClr val="tx2"/>
                </a:solidFill>
                <a:hlinkClick r:id="rId2">
                  <a:extLst>
                    <a:ext uri="{A12FA001-AC4F-418D-AE19-62706E023703}">
                      <ahyp:hlinkClr xmlns:ahyp="http://schemas.microsoft.com/office/drawing/2018/hyperlinkcolor" val="tx"/>
                    </a:ext>
                  </a:extLst>
                </a:hlinkClick>
              </a:rPr>
              <a:t>www.employment-studies.co.uk</a:t>
            </a:r>
            <a:endParaRPr lang="en-GB" sz="3200" dirty="0">
              <a:solidFill>
                <a:schemeClr val="tx2"/>
              </a:solidFill>
            </a:endParaRPr>
          </a:p>
          <a:p>
            <a:pPr algn="l"/>
            <a:r>
              <a:rPr lang="en-GB" sz="3200" dirty="0">
                <a:solidFill>
                  <a:schemeClr val="tx1"/>
                </a:solidFill>
              </a:rPr>
              <a:t>Email </a:t>
            </a:r>
            <a:r>
              <a:rPr lang="en-GB" sz="3200" dirty="0">
                <a:solidFill>
                  <a:schemeClr val="tx2"/>
                </a:solidFill>
              </a:rPr>
              <a:t>Stephen.bevan@employment-studies.co.uk  </a:t>
            </a:r>
          </a:p>
          <a:p>
            <a:pPr algn="l"/>
            <a:r>
              <a:rPr lang="en-GB" sz="3200" dirty="0">
                <a:solidFill>
                  <a:schemeClr val="tx1"/>
                </a:solidFill>
              </a:rPr>
              <a:t>Follow IES on Twitter     </a:t>
            </a:r>
            <a:r>
              <a:rPr lang="en-GB" sz="3200" dirty="0">
                <a:solidFill>
                  <a:schemeClr val="tx2"/>
                </a:solidFill>
                <a:hlinkClick r:id="rId3">
                  <a:extLst>
                    <a:ext uri="{A12FA001-AC4F-418D-AE19-62706E023703}">
                      <ahyp:hlinkClr xmlns:ahyp="http://schemas.microsoft.com/office/drawing/2018/hyperlinkcolor" val="tx"/>
                    </a:ext>
                  </a:extLst>
                </a:hlinkClick>
              </a:rPr>
              <a:t>@EmploymtStudies </a:t>
            </a:r>
            <a:r>
              <a:rPr lang="en-GB" sz="3200" dirty="0">
                <a:solidFill>
                  <a:schemeClr val="tx2"/>
                </a:solidFill>
              </a:rPr>
              <a:t>@stephenbevan</a:t>
            </a:r>
            <a:br>
              <a:rPr lang="en-GB" sz="3200" dirty="0">
                <a:solidFill>
                  <a:schemeClr val="tx1"/>
                </a:solidFill>
              </a:rPr>
            </a:br>
            <a:r>
              <a:rPr lang="en-GB" sz="3200" dirty="0">
                <a:solidFill>
                  <a:schemeClr val="tx1"/>
                </a:solidFill>
              </a:rPr>
              <a:t>and LinkedIn     </a:t>
            </a:r>
            <a:r>
              <a:rPr lang="en-GB" sz="3200" dirty="0">
                <a:solidFill>
                  <a:schemeClr val="tx2"/>
                </a:solidFill>
                <a:hlinkClick r:id="rId4">
                  <a:extLst>
                    <a:ext uri="{A12FA001-AC4F-418D-AE19-62706E023703}">
                      <ahyp:hlinkClr xmlns:ahyp="http://schemas.microsoft.com/office/drawing/2018/hyperlinkcolor" val="tx"/>
                    </a:ext>
                  </a:extLst>
                </a:hlinkClick>
              </a:rPr>
              <a:t>Institute for Employment Studies</a:t>
            </a:r>
            <a:endParaRPr lang="en-GB" sz="3200" dirty="0">
              <a:solidFill>
                <a:schemeClr val="tx2"/>
              </a:solidFill>
            </a:endParaRPr>
          </a:p>
          <a:p>
            <a:endParaRPr lang="en-GB" dirty="0">
              <a:solidFill>
                <a:schemeClr val="tx1"/>
              </a:solidFill>
            </a:endParaRPr>
          </a:p>
          <a:p>
            <a:pPr marL="0" marR="0" indent="0" algn="ctr" defTabSz="825500" rtl="0" fontAlgn="auto" latinLnBrk="0" hangingPunct="0">
              <a:lnSpc>
                <a:spcPct val="100000"/>
              </a:lnSpc>
              <a:spcBef>
                <a:spcPts val="5900"/>
              </a:spcBef>
              <a:spcAft>
                <a:spcPts val="0"/>
              </a:spcAft>
              <a:buClrTx/>
              <a:buSzTx/>
              <a:buFontTx/>
              <a:buNone/>
              <a:tabLst/>
            </a:pPr>
            <a:r>
              <a:rPr kumimoji="0" lang="en-GB" sz="4000" b="0" i="0" u="none" strike="noStrike" cap="none" spc="0" normalizeH="0" baseline="0" dirty="0">
                <a:ln>
                  <a:noFill/>
                </a:ln>
                <a:solidFill>
                  <a:srgbClr val="1B2F66"/>
                </a:solidFill>
                <a:effectLst/>
                <a:uFillTx/>
                <a:latin typeface="+mn-lt"/>
                <a:ea typeface="+mn-ea"/>
                <a:cs typeface="+mn-cs"/>
                <a:sym typeface="Arial"/>
              </a:rPr>
              <a:t> </a:t>
            </a:r>
          </a:p>
        </p:txBody>
      </p:sp>
      <p:pic>
        <p:nvPicPr>
          <p:cNvPr id="8" name="Picture 7">
            <a:extLst>
              <a:ext uri="{FF2B5EF4-FFF2-40B4-BE49-F238E27FC236}">
                <a16:creationId xmlns:a16="http://schemas.microsoft.com/office/drawing/2014/main" id="{577BABF8-5FBA-954C-9D9B-ED9AA240A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7818" y="10383196"/>
            <a:ext cx="485000" cy="330213"/>
          </a:xfrm>
          <a:prstGeom prst="rect">
            <a:avLst/>
          </a:prstGeom>
        </p:spPr>
      </p:pic>
      <p:pic>
        <p:nvPicPr>
          <p:cNvPr id="10" name="Picture 9">
            <a:extLst>
              <a:ext uri="{FF2B5EF4-FFF2-40B4-BE49-F238E27FC236}">
                <a16:creationId xmlns:a16="http://schemas.microsoft.com/office/drawing/2014/main" id="{AC965ACE-28C1-0E4A-B2C4-50E57EB5E8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3005" y="10859677"/>
            <a:ext cx="340195" cy="340195"/>
          </a:xfrm>
          <a:prstGeom prst="rect">
            <a:avLst/>
          </a:prstGeom>
        </p:spPr>
      </p:pic>
    </p:spTree>
    <p:extLst>
      <p:ext uri="{BB962C8B-B14F-4D97-AF65-F5344CB8AC3E}">
        <p14:creationId xmlns:p14="http://schemas.microsoft.com/office/powerpoint/2010/main" val="2602366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1E2C-2870-D2D5-CFAF-0C539F3C81CD}"/>
              </a:ext>
            </a:extLst>
          </p:cNvPr>
          <p:cNvSpPr>
            <a:spLocks noGrp="1"/>
          </p:cNvSpPr>
          <p:nvPr>
            <p:ph type="title"/>
          </p:nvPr>
        </p:nvSpPr>
        <p:spPr/>
        <p:txBody>
          <a:bodyPr>
            <a:normAutofit fontScale="90000"/>
          </a:bodyPr>
          <a:lstStyle/>
          <a:p>
            <a:r>
              <a:rPr lang="en-GB" dirty="0"/>
              <a:t>Economic Inactivity &amp; Long-term Illness</a:t>
            </a:r>
          </a:p>
        </p:txBody>
      </p:sp>
      <p:sp>
        <p:nvSpPr>
          <p:cNvPr id="3" name="Text Placeholder 2">
            <a:extLst>
              <a:ext uri="{FF2B5EF4-FFF2-40B4-BE49-F238E27FC236}">
                <a16:creationId xmlns:a16="http://schemas.microsoft.com/office/drawing/2014/main" id="{BF3316A8-5B0B-51DF-2DC2-96DA51F04B3A}"/>
              </a:ext>
            </a:extLst>
          </p:cNvPr>
          <p:cNvSpPr>
            <a:spLocks noGrp="1"/>
          </p:cNvSpPr>
          <p:nvPr>
            <p:ph type="body" sz="quarter" idx="10"/>
          </p:nvPr>
        </p:nvSpPr>
        <p:spPr/>
        <p:txBody>
          <a:bodyPr/>
          <a:lstStyle/>
          <a:p>
            <a:pPr marL="571500" indent="-571500">
              <a:buFont typeface="Arial" panose="020B0604020202020204" pitchFamily="34" charset="0"/>
              <a:buChar char="•"/>
            </a:pPr>
            <a:r>
              <a:rPr lang="en-GB" sz="7200" dirty="0"/>
              <a:t>From data to people – some vignettes</a:t>
            </a:r>
          </a:p>
          <a:p>
            <a:pPr marL="571500" indent="-571500">
              <a:buFont typeface="Arial" panose="020B0604020202020204" pitchFamily="34" charset="0"/>
              <a:buChar char="•"/>
            </a:pPr>
            <a:r>
              <a:rPr lang="en-GB" sz="7200" dirty="0"/>
              <a:t>Clinical &amp; non-clinical determinants of inactivity</a:t>
            </a:r>
          </a:p>
          <a:p>
            <a:pPr marL="571500" indent="-571500">
              <a:buFont typeface="Arial" panose="020B0604020202020204" pitchFamily="34" charset="0"/>
              <a:buChar char="•"/>
            </a:pPr>
            <a:r>
              <a:rPr lang="en-GB" sz="7200" dirty="0"/>
              <a:t>Who are the experts here – and are we making best use of them?</a:t>
            </a:r>
          </a:p>
          <a:p>
            <a:pPr marL="571500" indent="-571500">
              <a:buFont typeface="Arial" panose="020B0604020202020204" pitchFamily="34" charset="0"/>
              <a:buChar char="•"/>
            </a:pPr>
            <a:r>
              <a:rPr lang="en-GB" sz="7200" dirty="0"/>
              <a:t>Harnessing the best research to inform policy &amp; practice</a:t>
            </a:r>
          </a:p>
          <a:p>
            <a:pPr marL="571500" indent="-571500">
              <a:buFont typeface="Arial" panose="020B0604020202020204" pitchFamily="34" charset="0"/>
              <a:buChar char="•"/>
            </a:pPr>
            <a:endParaRPr lang="en-GB" dirty="0"/>
          </a:p>
        </p:txBody>
      </p:sp>
    </p:spTree>
    <p:extLst>
      <p:ext uri="{BB962C8B-B14F-4D97-AF65-F5344CB8AC3E}">
        <p14:creationId xmlns:p14="http://schemas.microsoft.com/office/powerpoint/2010/main" val="32121293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lhouette of a person&#10;&#10;Description automatically generated with medium confidence">
            <a:extLst>
              <a:ext uri="{FF2B5EF4-FFF2-40B4-BE49-F238E27FC236}">
                <a16:creationId xmlns:a16="http://schemas.microsoft.com/office/drawing/2014/main" id="{972A2F89-16E9-17BB-B2F0-F08349796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4" y="2839278"/>
            <a:ext cx="7456796" cy="8037443"/>
          </a:xfrm>
          <a:prstGeom prst="rect">
            <a:avLst/>
          </a:prstGeom>
        </p:spPr>
      </p:pic>
      <p:sp>
        <p:nvSpPr>
          <p:cNvPr id="2" name="Text Placeholder 1">
            <a:extLst>
              <a:ext uri="{FF2B5EF4-FFF2-40B4-BE49-F238E27FC236}">
                <a16:creationId xmlns:a16="http://schemas.microsoft.com/office/drawing/2014/main" id="{30B41FD0-5A6C-E80E-A136-9236475111E1}"/>
              </a:ext>
            </a:extLst>
          </p:cNvPr>
          <p:cNvSpPr>
            <a:spLocks noGrp="1"/>
          </p:cNvSpPr>
          <p:nvPr>
            <p:ph type="body" sz="half" idx="13"/>
          </p:nvPr>
        </p:nvSpPr>
        <p:spPr>
          <a:xfrm>
            <a:off x="7485200" y="2531709"/>
            <a:ext cx="16386142" cy="8412559"/>
          </a:xfrm>
        </p:spPr>
        <p:txBody>
          <a:bodyPr/>
          <a:lstStyle/>
          <a:p>
            <a:r>
              <a:rPr lang="en-GB" sz="6000" dirty="0">
                <a:effectLst/>
                <a:latin typeface="Calibri" panose="020F0502020204030204" pitchFamily="34" charset="0"/>
                <a:ea typeface="Calibri" panose="020F0502020204030204" pitchFamily="34" charset="0"/>
                <a:cs typeface="Times New Roman" panose="02020603050405020304" pitchFamily="18" charset="0"/>
              </a:rPr>
              <a:t>Jean is a 57-year-old legal assistant. She has severe osteoarthritis of the hip and has been on an NHS waiting list for surgery for two years. She lives with severe chronic pain and occasional bouts of depression. In 2021 she took advantage of pension freedoms to take 25% of her pension pot tax free and gave up work. She hopes to find part-time work once she's had surgery but, for now, considers herself unable to hold down a job.</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894227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ilhouette&#10;&#10;Description automatically generated">
            <a:extLst>
              <a:ext uri="{FF2B5EF4-FFF2-40B4-BE49-F238E27FC236}">
                <a16:creationId xmlns:a16="http://schemas.microsoft.com/office/drawing/2014/main" id="{DF9DD7DB-DCB6-023E-4A72-A0C3A0B6A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05" y="2814244"/>
            <a:ext cx="8087512" cy="8087512"/>
          </a:xfrm>
          <a:prstGeom prst="rect">
            <a:avLst/>
          </a:prstGeom>
        </p:spPr>
      </p:pic>
      <p:sp>
        <p:nvSpPr>
          <p:cNvPr id="2" name="Text Placeholder 1">
            <a:extLst>
              <a:ext uri="{FF2B5EF4-FFF2-40B4-BE49-F238E27FC236}">
                <a16:creationId xmlns:a16="http://schemas.microsoft.com/office/drawing/2014/main" id="{68438DF5-618C-A42B-77BE-4A3250F741CC}"/>
              </a:ext>
            </a:extLst>
          </p:cNvPr>
          <p:cNvSpPr>
            <a:spLocks noGrp="1"/>
          </p:cNvSpPr>
          <p:nvPr>
            <p:ph type="body" sz="half" idx="13"/>
          </p:nvPr>
        </p:nvSpPr>
        <p:spPr>
          <a:xfrm>
            <a:off x="7723739" y="2651722"/>
            <a:ext cx="16386142" cy="8412559"/>
          </a:xfrm>
        </p:spPr>
        <p:txBody>
          <a:bodyPr/>
          <a:lstStyle/>
          <a:p>
            <a:r>
              <a:rPr lang="en-GB" sz="6000" dirty="0">
                <a:effectLst/>
                <a:latin typeface="Calibri" panose="020F0502020204030204" pitchFamily="34" charset="0"/>
                <a:ea typeface="Calibri" panose="020F0502020204030204" pitchFamily="34" charset="0"/>
                <a:cs typeface="Times New Roman" panose="02020603050405020304" pitchFamily="18" charset="0"/>
              </a:rPr>
              <a:t>Richard is a 42-year-old general labourer. He has a history of alcohol problems and anxiety. After short periods of homelessness, and a longer period of unemployment, Richard moved back in with his mother rent free. He's receiving treatment and claims he wants to go back to work in construction at some point, though his mother is not sure he is ready. He's claiming Universal Credit but has been sanctioned twice in the last two years.</a:t>
            </a:r>
          </a:p>
        </p:txBody>
      </p:sp>
    </p:spTree>
    <p:extLst>
      <p:ext uri="{BB962C8B-B14F-4D97-AF65-F5344CB8AC3E}">
        <p14:creationId xmlns:p14="http://schemas.microsoft.com/office/powerpoint/2010/main" val="9450079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0952BC-EEBA-E829-52C7-DFDD75E00040}"/>
              </a:ext>
            </a:extLst>
          </p:cNvPr>
          <p:cNvSpPr>
            <a:spLocks noGrp="1"/>
          </p:cNvSpPr>
          <p:nvPr>
            <p:ph type="body" sz="half" idx="13"/>
          </p:nvPr>
        </p:nvSpPr>
        <p:spPr>
          <a:xfrm>
            <a:off x="6908731" y="2651722"/>
            <a:ext cx="16925304" cy="8412559"/>
          </a:xfrm>
        </p:spPr>
        <p:txBody>
          <a:bodyPr/>
          <a:lstStyle/>
          <a:p>
            <a:r>
              <a:rPr lang="en-GB" sz="6000" dirty="0">
                <a:effectLst/>
                <a:latin typeface="Calibri" panose="020F0502020204030204" pitchFamily="34" charset="0"/>
                <a:ea typeface="Calibri" panose="020F0502020204030204" pitchFamily="34" charset="0"/>
                <a:cs typeface="Times New Roman" panose="02020603050405020304" pitchFamily="18" charset="0"/>
              </a:rPr>
              <a:t>Jackie is a 35-year-old local government worker. She received a diagnosis of multiple sclerosis at the age of 30 and, after coping well with treatment and work initially, is now experiencing fluctuating and sometimes distressing symptoms (</a:t>
            </a:r>
            <a:r>
              <a:rPr lang="en-GB" sz="60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6000" dirty="0">
                <a:effectLst/>
                <a:latin typeface="Calibri" panose="020F0502020204030204" pitchFamily="34" charset="0"/>
                <a:ea typeface="Calibri" panose="020F0502020204030204" pitchFamily="34" charset="0"/>
                <a:cs typeface="Times New Roman" panose="02020603050405020304" pitchFamily="18" charset="0"/>
              </a:rPr>
              <a:t> incontinence and fatigue). She feels a burden to her colleagues and that she has exhausted the patience of her bosses. She plans to give up work completely in a few months and to do some volunteering when her health allows.</a:t>
            </a:r>
          </a:p>
        </p:txBody>
      </p:sp>
      <p:pic>
        <p:nvPicPr>
          <p:cNvPr id="4" name="Picture 3" descr="A picture containing text, clipart&#10;&#10;Description automatically generated">
            <a:extLst>
              <a:ext uri="{FF2B5EF4-FFF2-40B4-BE49-F238E27FC236}">
                <a16:creationId xmlns:a16="http://schemas.microsoft.com/office/drawing/2014/main" id="{E44801E9-06A0-1696-2305-16AC40210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605" y="2651722"/>
            <a:ext cx="3116117" cy="8080778"/>
          </a:xfrm>
          <a:prstGeom prst="rect">
            <a:avLst/>
          </a:prstGeom>
        </p:spPr>
      </p:pic>
    </p:spTree>
    <p:extLst>
      <p:ext uri="{BB962C8B-B14F-4D97-AF65-F5344CB8AC3E}">
        <p14:creationId xmlns:p14="http://schemas.microsoft.com/office/powerpoint/2010/main" val="25768206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FF0EAD-48A4-0556-032A-87EAE5668507}"/>
              </a:ext>
            </a:extLst>
          </p:cNvPr>
          <p:cNvSpPr>
            <a:spLocks noGrp="1"/>
          </p:cNvSpPr>
          <p:nvPr>
            <p:ph type="body" sz="quarter" idx="13"/>
          </p:nvPr>
        </p:nvSpPr>
        <p:spPr/>
        <p:txBody>
          <a:bodyPr/>
          <a:lstStyle/>
          <a:p>
            <a:r>
              <a:rPr lang="en-GB" dirty="0"/>
              <a:t>Why such a big rise in inactivity?</a:t>
            </a:r>
          </a:p>
        </p:txBody>
      </p:sp>
      <p:sp>
        <p:nvSpPr>
          <p:cNvPr id="6" name="TextBox 5">
            <a:extLst>
              <a:ext uri="{FF2B5EF4-FFF2-40B4-BE49-F238E27FC236}">
                <a16:creationId xmlns:a16="http://schemas.microsoft.com/office/drawing/2014/main" id="{CD5E00D5-1D5A-F17D-D8B0-7BA571CAFBA8}"/>
              </a:ext>
            </a:extLst>
          </p:cNvPr>
          <p:cNvSpPr txBox="1"/>
          <p:nvPr/>
        </p:nvSpPr>
        <p:spPr>
          <a:xfrm>
            <a:off x="427948" y="2989246"/>
            <a:ext cx="4322957" cy="133369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chemeClr val="bg1"/>
                </a:solidFill>
                <a:effectLst/>
                <a:uFillTx/>
                <a:latin typeface="+mn-lt"/>
                <a:ea typeface="+mn-ea"/>
                <a:cs typeface="+mn-cs"/>
                <a:sym typeface="Arial"/>
              </a:rPr>
              <a:t>NHS Waiting Times</a:t>
            </a:r>
          </a:p>
        </p:txBody>
      </p:sp>
      <p:sp>
        <p:nvSpPr>
          <p:cNvPr id="7" name="TextBox 6">
            <a:extLst>
              <a:ext uri="{FF2B5EF4-FFF2-40B4-BE49-F238E27FC236}">
                <a16:creationId xmlns:a16="http://schemas.microsoft.com/office/drawing/2014/main" id="{A7681F3E-5F84-9ACA-8306-399257CA4887}"/>
              </a:ext>
            </a:extLst>
          </p:cNvPr>
          <p:cNvSpPr txBox="1"/>
          <p:nvPr/>
        </p:nvSpPr>
        <p:spPr>
          <a:xfrm>
            <a:off x="5216428" y="2978727"/>
            <a:ext cx="4322957" cy="1333698"/>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Long-COVID</a:t>
            </a:r>
          </a:p>
          <a:p>
            <a:pPr marL="0" marR="0" indent="0" algn="ctr" defTabSz="825500" rtl="0" fontAlgn="auto" latinLnBrk="0" hangingPunct="0">
              <a:lnSpc>
                <a:spcPct val="100000"/>
              </a:lnSpc>
              <a:spcBef>
                <a:spcPts val="0"/>
              </a:spcBef>
              <a:spcAft>
                <a:spcPts val="0"/>
              </a:spcAft>
              <a:buClrTx/>
              <a:buSzTx/>
              <a:buFontTx/>
              <a:buNone/>
              <a:tabLst/>
            </a:pP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8" name="TextBox 7">
            <a:extLst>
              <a:ext uri="{FF2B5EF4-FFF2-40B4-BE49-F238E27FC236}">
                <a16:creationId xmlns:a16="http://schemas.microsoft.com/office/drawing/2014/main" id="{955F0699-AEEB-E126-9FD1-C3A1D8659CAE}"/>
              </a:ext>
            </a:extLst>
          </p:cNvPr>
          <p:cNvSpPr txBox="1"/>
          <p:nvPr/>
        </p:nvSpPr>
        <p:spPr>
          <a:xfrm>
            <a:off x="10004908" y="2975184"/>
            <a:ext cx="4322957" cy="1333698"/>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Finances &amp; Pensions</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9" name="TextBox 8">
            <a:extLst>
              <a:ext uri="{FF2B5EF4-FFF2-40B4-BE49-F238E27FC236}">
                <a16:creationId xmlns:a16="http://schemas.microsoft.com/office/drawing/2014/main" id="{9ABC6B6E-26CE-0BB6-084C-9273B3532772}"/>
              </a:ext>
            </a:extLst>
          </p:cNvPr>
          <p:cNvSpPr txBox="1"/>
          <p:nvPr/>
        </p:nvSpPr>
        <p:spPr>
          <a:xfrm>
            <a:off x="14819001" y="2974026"/>
            <a:ext cx="4322957" cy="1333698"/>
          </a:xfrm>
          <a:prstGeom prst="rect">
            <a:avLst/>
          </a:prstGeom>
          <a:solidFill>
            <a:schemeClr val="tx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Complexity &amp; Comorbidity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10" name="TextBox 9">
            <a:extLst>
              <a:ext uri="{FF2B5EF4-FFF2-40B4-BE49-F238E27FC236}">
                <a16:creationId xmlns:a16="http://schemas.microsoft.com/office/drawing/2014/main" id="{64FF599A-716E-550A-39CC-D5A2D8E8BD89}"/>
              </a:ext>
            </a:extLst>
          </p:cNvPr>
          <p:cNvSpPr txBox="1"/>
          <p:nvPr/>
        </p:nvSpPr>
        <p:spPr>
          <a:xfrm>
            <a:off x="19633095" y="2989246"/>
            <a:ext cx="4322957" cy="1333698"/>
          </a:xfrm>
          <a:prstGeom prst="rect">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Employer Capability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Tree>
    <p:extLst>
      <p:ext uri="{BB962C8B-B14F-4D97-AF65-F5344CB8AC3E}">
        <p14:creationId xmlns:p14="http://schemas.microsoft.com/office/powerpoint/2010/main" val="14131984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FF0EAD-48A4-0556-032A-87EAE5668507}"/>
              </a:ext>
            </a:extLst>
          </p:cNvPr>
          <p:cNvSpPr>
            <a:spLocks noGrp="1"/>
          </p:cNvSpPr>
          <p:nvPr>
            <p:ph type="body" sz="quarter" idx="13"/>
          </p:nvPr>
        </p:nvSpPr>
        <p:spPr/>
        <p:txBody>
          <a:bodyPr/>
          <a:lstStyle/>
          <a:p>
            <a:r>
              <a:rPr lang="en-GB" dirty="0"/>
              <a:t>Why such a big rise in inactivity?</a:t>
            </a:r>
          </a:p>
        </p:txBody>
      </p:sp>
      <p:sp>
        <p:nvSpPr>
          <p:cNvPr id="6" name="TextBox 5">
            <a:extLst>
              <a:ext uri="{FF2B5EF4-FFF2-40B4-BE49-F238E27FC236}">
                <a16:creationId xmlns:a16="http://schemas.microsoft.com/office/drawing/2014/main" id="{CD5E00D5-1D5A-F17D-D8B0-7BA571CAFBA8}"/>
              </a:ext>
            </a:extLst>
          </p:cNvPr>
          <p:cNvSpPr txBox="1"/>
          <p:nvPr/>
        </p:nvSpPr>
        <p:spPr>
          <a:xfrm>
            <a:off x="427948" y="2989246"/>
            <a:ext cx="4322957" cy="133369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chemeClr val="bg1"/>
                </a:solidFill>
                <a:effectLst/>
                <a:uFillTx/>
                <a:latin typeface="+mn-lt"/>
                <a:ea typeface="+mn-ea"/>
                <a:cs typeface="+mn-cs"/>
                <a:sym typeface="Arial"/>
              </a:rPr>
              <a:t>NHS Waiting Times</a:t>
            </a:r>
          </a:p>
        </p:txBody>
      </p:sp>
      <p:sp>
        <p:nvSpPr>
          <p:cNvPr id="7" name="TextBox 6">
            <a:extLst>
              <a:ext uri="{FF2B5EF4-FFF2-40B4-BE49-F238E27FC236}">
                <a16:creationId xmlns:a16="http://schemas.microsoft.com/office/drawing/2014/main" id="{A7681F3E-5F84-9ACA-8306-399257CA4887}"/>
              </a:ext>
            </a:extLst>
          </p:cNvPr>
          <p:cNvSpPr txBox="1"/>
          <p:nvPr/>
        </p:nvSpPr>
        <p:spPr>
          <a:xfrm>
            <a:off x="5216428" y="2978727"/>
            <a:ext cx="4322957" cy="1333698"/>
          </a:xfrm>
          <a:prstGeom prst="rect">
            <a:avLst/>
          </a:prstGeom>
          <a:solidFill>
            <a:srgbClr val="FF0000">
              <a:alpha val="3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Long-COVID</a:t>
            </a:r>
          </a:p>
          <a:p>
            <a:pPr marL="0" marR="0" indent="0" algn="ctr" defTabSz="825500" rtl="0" fontAlgn="auto" latinLnBrk="0" hangingPunct="0">
              <a:lnSpc>
                <a:spcPct val="100000"/>
              </a:lnSpc>
              <a:spcBef>
                <a:spcPts val="0"/>
              </a:spcBef>
              <a:spcAft>
                <a:spcPts val="0"/>
              </a:spcAft>
              <a:buClrTx/>
              <a:buSzTx/>
              <a:buFontTx/>
              <a:buNone/>
              <a:tabLst/>
            </a:pP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8" name="TextBox 7">
            <a:extLst>
              <a:ext uri="{FF2B5EF4-FFF2-40B4-BE49-F238E27FC236}">
                <a16:creationId xmlns:a16="http://schemas.microsoft.com/office/drawing/2014/main" id="{955F0699-AEEB-E126-9FD1-C3A1D8659CAE}"/>
              </a:ext>
            </a:extLst>
          </p:cNvPr>
          <p:cNvSpPr txBox="1"/>
          <p:nvPr/>
        </p:nvSpPr>
        <p:spPr>
          <a:xfrm>
            <a:off x="10004908" y="2975184"/>
            <a:ext cx="4322957" cy="1333698"/>
          </a:xfrm>
          <a:prstGeom prst="rect">
            <a:avLst/>
          </a:prstGeom>
          <a:solidFill>
            <a:schemeClr val="accent2">
              <a:lumMod val="75000"/>
              <a:alpha val="3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Finances &amp; Pensions</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9" name="TextBox 8">
            <a:extLst>
              <a:ext uri="{FF2B5EF4-FFF2-40B4-BE49-F238E27FC236}">
                <a16:creationId xmlns:a16="http://schemas.microsoft.com/office/drawing/2014/main" id="{9ABC6B6E-26CE-0BB6-084C-9273B3532772}"/>
              </a:ext>
            </a:extLst>
          </p:cNvPr>
          <p:cNvSpPr txBox="1"/>
          <p:nvPr/>
        </p:nvSpPr>
        <p:spPr>
          <a:xfrm>
            <a:off x="14819001" y="2974026"/>
            <a:ext cx="4322957" cy="1333698"/>
          </a:xfrm>
          <a:prstGeom prst="rect">
            <a:avLst/>
          </a:prstGeom>
          <a:solidFill>
            <a:schemeClr val="tx2">
              <a:lumMod val="75000"/>
              <a:alpha val="3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Complexity &amp; Comorbidity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10" name="TextBox 9">
            <a:extLst>
              <a:ext uri="{FF2B5EF4-FFF2-40B4-BE49-F238E27FC236}">
                <a16:creationId xmlns:a16="http://schemas.microsoft.com/office/drawing/2014/main" id="{64FF599A-716E-550A-39CC-D5A2D8E8BD89}"/>
              </a:ext>
            </a:extLst>
          </p:cNvPr>
          <p:cNvSpPr txBox="1"/>
          <p:nvPr/>
        </p:nvSpPr>
        <p:spPr>
          <a:xfrm>
            <a:off x="19633095" y="2989246"/>
            <a:ext cx="4322957" cy="1333698"/>
          </a:xfrm>
          <a:prstGeom prst="rect">
            <a:avLst/>
          </a:prstGeom>
          <a:solidFill>
            <a:schemeClr val="accent6">
              <a:lumMod val="75000"/>
              <a:alpha val="3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Employer Capability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2" name="TextBox 1">
            <a:extLst>
              <a:ext uri="{FF2B5EF4-FFF2-40B4-BE49-F238E27FC236}">
                <a16:creationId xmlns:a16="http://schemas.microsoft.com/office/drawing/2014/main" id="{5A594C25-98DB-D296-96DC-FED2C3D8BB28}"/>
              </a:ext>
            </a:extLst>
          </p:cNvPr>
          <p:cNvSpPr txBox="1"/>
          <p:nvPr/>
        </p:nvSpPr>
        <p:spPr>
          <a:xfrm>
            <a:off x="4075043" y="5340665"/>
            <a:ext cx="17930191" cy="8104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4800" b="0" i="0" u="none" strike="noStrike" cap="none" spc="0" normalizeH="0" baseline="0" dirty="0">
                <a:ln>
                  <a:noFill/>
                </a:ln>
                <a:solidFill>
                  <a:srgbClr val="1B2F66"/>
                </a:solidFill>
                <a:effectLst/>
                <a:uFillTx/>
                <a:latin typeface="+mn-lt"/>
                <a:ea typeface="+mn-ea"/>
                <a:cs typeface="+mn-cs"/>
                <a:sym typeface="Arial"/>
              </a:rPr>
              <a:t>Waiting times for OA-related hip &amp; knee replacements (at least a third of all patients are of working age)</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Waiting times &amp; self-referral options for physiotherapy</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4800" b="0" i="0" u="none" strike="noStrike" cap="none" spc="0" normalizeH="0" baseline="0" dirty="0">
                <a:ln>
                  <a:noFill/>
                </a:ln>
                <a:solidFill>
                  <a:srgbClr val="1B2F66"/>
                </a:solidFill>
                <a:effectLst/>
                <a:uFillTx/>
                <a:latin typeface="+mn-lt"/>
                <a:ea typeface="+mn-ea"/>
                <a:cs typeface="+mn-cs"/>
                <a:sym typeface="Arial"/>
              </a:rPr>
              <a:t>Waiting times for CBT</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Intense &amp; chronic pain can undermine work ability &amp; resilience – also hard for employers to make effective adjustments</a:t>
            </a:r>
            <a:endParaRPr kumimoji="0" lang="en-GB" sz="4800" b="0" i="0" u="none" strike="noStrike" cap="none" spc="0" normalizeH="0" baseline="0" dirty="0">
              <a:ln>
                <a:noFill/>
              </a:ln>
              <a:solidFill>
                <a:srgbClr val="1B2F66"/>
              </a:solidFill>
              <a:effectLst/>
              <a:uFillTx/>
              <a:latin typeface="+mn-lt"/>
              <a:ea typeface="+mn-ea"/>
              <a:cs typeface="+mn-cs"/>
              <a:sym typeface="Arial"/>
            </a:endParaRP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New service announced on Monday – 700 more Employment Advisors in IAPT services – 100k people will be seen each year</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4800" b="0" i="0" u="none" strike="noStrike" cap="none" spc="0" normalizeH="0" baseline="0" dirty="0">
                <a:ln>
                  <a:noFill/>
                </a:ln>
                <a:solidFill>
                  <a:srgbClr val="1B2F66"/>
                </a:solidFill>
                <a:effectLst/>
                <a:uFillTx/>
                <a:latin typeface="+mn-lt"/>
                <a:ea typeface="+mn-ea"/>
                <a:cs typeface="+mn-cs"/>
                <a:sym typeface="Arial"/>
              </a:rPr>
              <a:t>RTW advice for people who come off these waiting lists after treatment?</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4000" b="0" i="0" u="none" strike="noStrike" cap="none" spc="0" normalizeH="0" baseline="0" dirty="0">
              <a:ln>
                <a:noFill/>
              </a:ln>
              <a:solidFill>
                <a:srgbClr val="1B2F66"/>
              </a:solidFill>
              <a:effectLst/>
              <a:uFillTx/>
              <a:latin typeface="+mn-lt"/>
              <a:ea typeface="+mn-ea"/>
              <a:cs typeface="+mn-cs"/>
              <a:sym typeface="Arial"/>
            </a:endParaRPr>
          </a:p>
        </p:txBody>
      </p:sp>
    </p:spTree>
    <p:extLst>
      <p:ext uri="{BB962C8B-B14F-4D97-AF65-F5344CB8AC3E}">
        <p14:creationId xmlns:p14="http://schemas.microsoft.com/office/powerpoint/2010/main" val="35355378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FF0EAD-48A4-0556-032A-87EAE5668507}"/>
              </a:ext>
            </a:extLst>
          </p:cNvPr>
          <p:cNvSpPr>
            <a:spLocks noGrp="1"/>
          </p:cNvSpPr>
          <p:nvPr>
            <p:ph type="body" sz="quarter" idx="13"/>
          </p:nvPr>
        </p:nvSpPr>
        <p:spPr/>
        <p:txBody>
          <a:bodyPr/>
          <a:lstStyle/>
          <a:p>
            <a:r>
              <a:rPr lang="en-GB" dirty="0"/>
              <a:t>Why such a big rise in inactivity?</a:t>
            </a:r>
          </a:p>
        </p:txBody>
      </p:sp>
      <p:sp>
        <p:nvSpPr>
          <p:cNvPr id="6" name="TextBox 5">
            <a:extLst>
              <a:ext uri="{FF2B5EF4-FFF2-40B4-BE49-F238E27FC236}">
                <a16:creationId xmlns:a16="http://schemas.microsoft.com/office/drawing/2014/main" id="{CD5E00D5-1D5A-F17D-D8B0-7BA571CAFBA8}"/>
              </a:ext>
            </a:extLst>
          </p:cNvPr>
          <p:cNvSpPr txBox="1"/>
          <p:nvPr/>
        </p:nvSpPr>
        <p:spPr>
          <a:xfrm>
            <a:off x="427948" y="2989246"/>
            <a:ext cx="4322957" cy="1333698"/>
          </a:xfrm>
          <a:prstGeom prst="rect">
            <a:avLst/>
          </a:prstGeom>
          <a:solidFill>
            <a:schemeClr val="accent1">
              <a:alpha val="2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chemeClr val="bg1"/>
                </a:solidFill>
                <a:effectLst/>
                <a:uFillTx/>
                <a:latin typeface="+mn-lt"/>
                <a:ea typeface="+mn-ea"/>
                <a:cs typeface="+mn-cs"/>
                <a:sym typeface="Arial"/>
              </a:rPr>
              <a:t>NHS Waiting Times</a:t>
            </a:r>
          </a:p>
        </p:txBody>
      </p:sp>
      <p:sp>
        <p:nvSpPr>
          <p:cNvPr id="7" name="TextBox 6">
            <a:extLst>
              <a:ext uri="{FF2B5EF4-FFF2-40B4-BE49-F238E27FC236}">
                <a16:creationId xmlns:a16="http://schemas.microsoft.com/office/drawing/2014/main" id="{A7681F3E-5F84-9ACA-8306-399257CA4887}"/>
              </a:ext>
            </a:extLst>
          </p:cNvPr>
          <p:cNvSpPr txBox="1"/>
          <p:nvPr/>
        </p:nvSpPr>
        <p:spPr>
          <a:xfrm>
            <a:off x="5216428" y="2978727"/>
            <a:ext cx="4322957" cy="1333698"/>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Long-COVID</a:t>
            </a:r>
          </a:p>
          <a:p>
            <a:pPr marL="0" marR="0" indent="0" algn="ctr" defTabSz="825500" rtl="0" fontAlgn="auto" latinLnBrk="0" hangingPunct="0">
              <a:lnSpc>
                <a:spcPct val="100000"/>
              </a:lnSpc>
              <a:spcBef>
                <a:spcPts val="0"/>
              </a:spcBef>
              <a:spcAft>
                <a:spcPts val="0"/>
              </a:spcAft>
              <a:buClrTx/>
              <a:buSzTx/>
              <a:buFontTx/>
              <a:buNone/>
              <a:tabLst/>
            </a:pP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8" name="TextBox 7">
            <a:extLst>
              <a:ext uri="{FF2B5EF4-FFF2-40B4-BE49-F238E27FC236}">
                <a16:creationId xmlns:a16="http://schemas.microsoft.com/office/drawing/2014/main" id="{955F0699-AEEB-E126-9FD1-C3A1D8659CAE}"/>
              </a:ext>
            </a:extLst>
          </p:cNvPr>
          <p:cNvSpPr txBox="1"/>
          <p:nvPr/>
        </p:nvSpPr>
        <p:spPr>
          <a:xfrm>
            <a:off x="10004908" y="2975184"/>
            <a:ext cx="4322957" cy="1333698"/>
          </a:xfrm>
          <a:prstGeom prst="rect">
            <a:avLst/>
          </a:prstGeom>
          <a:solidFill>
            <a:schemeClr val="accent2">
              <a:lumMod val="75000"/>
              <a:alpha val="3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Finances &amp; Pensions</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9" name="TextBox 8">
            <a:extLst>
              <a:ext uri="{FF2B5EF4-FFF2-40B4-BE49-F238E27FC236}">
                <a16:creationId xmlns:a16="http://schemas.microsoft.com/office/drawing/2014/main" id="{9ABC6B6E-26CE-0BB6-084C-9273B3532772}"/>
              </a:ext>
            </a:extLst>
          </p:cNvPr>
          <p:cNvSpPr txBox="1"/>
          <p:nvPr/>
        </p:nvSpPr>
        <p:spPr>
          <a:xfrm>
            <a:off x="14819001" y="2974026"/>
            <a:ext cx="4322957" cy="1333698"/>
          </a:xfrm>
          <a:prstGeom prst="rect">
            <a:avLst/>
          </a:prstGeom>
          <a:solidFill>
            <a:schemeClr val="tx2">
              <a:lumMod val="75000"/>
              <a:alpha val="3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Complexity &amp; Comorbidity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10" name="TextBox 9">
            <a:extLst>
              <a:ext uri="{FF2B5EF4-FFF2-40B4-BE49-F238E27FC236}">
                <a16:creationId xmlns:a16="http://schemas.microsoft.com/office/drawing/2014/main" id="{64FF599A-716E-550A-39CC-D5A2D8E8BD89}"/>
              </a:ext>
            </a:extLst>
          </p:cNvPr>
          <p:cNvSpPr txBox="1"/>
          <p:nvPr/>
        </p:nvSpPr>
        <p:spPr>
          <a:xfrm>
            <a:off x="19633095" y="2989246"/>
            <a:ext cx="4322957" cy="1333698"/>
          </a:xfrm>
          <a:prstGeom prst="rect">
            <a:avLst/>
          </a:prstGeom>
          <a:solidFill>
            <a:schemeClr val="accent6">
              <a:lumMod val="75000"/>
              <a:alpha val="3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Employer Capability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2" name="TextBox 1">
            <a:extLst>
              <a:ext uri="{FF2B5EF4-FFF2-40B4-BE49-F238E27FC236}">
                <a16:creationId xmlns:a16="http://schemas.microsoft.com/office/drawing/2014/main" id="{F38FB489-1034-AC42-E23A-A6A057BF6262}"/>
              </a:ext>
            </a:extLst>
          </p:cNvPr>
          <p:cNvSpPr txBox="1"/>
          <p:nvPr/>
        </p:nvSpPr>
        <p:spPr>
          <a:xfrm>
            <a:off x="4075043" y="5290633"/>
            <a:ext cx="19659600"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About 2.3m people living with long COVID</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46% have symptoms lasting over a year &amp; 22% for more than 2 years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Just over 1 in 5 are unable to work &amp; 45% have had to reduce their hours – may make up 20% of those inactive?</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Long COVID has many symptoms experienced in different ways by each individual. Diagnostic criteria still emerging and impact on work ability still being assessed.</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Makes intervention complex – JR &amp; RTW protocols are still emerging</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May be a ‘long latency’ problem?</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4800" b="0" i="0" u="none" strike="noStrike" cap="none" spc="0" normalizeH="0" baseline="0" dirty="0">
                <a:ln>
                  <a:noFill/>
                </a:ln>
                <a:solidFill>
                  <a:srgbClr val="1B2F66"/>
                </a:solidFill>
                <a:effectLst/>
                <a:uFillTx/>
                <a:latin typeface="+mn-lt"/>
                <a:ea typeface="+mn-ea"/>
                <a:cs typeface="+mn-cs"/>
                <a:sym typeface="Arial"/>
              </a:rPr>
              <a:t>Good SOM Guidance material</a:t>
            </a:r>
            <a:endParaRPr kumimoji="0" lang="en-GB" sz="4000" b="0" i="0" u="none" strike="noStrike" cap="none" spc="0" normalizeH="0" baseline="0" dirty="0">
              <a:ln>
                <a:noFill/>
              </a:ln>
              <a:solidFill>
                <a:srgbClr val="1B2F66"/>
              </a:solidFill>
              <a:effectLst/>
              <a:uFillTx/>
              <a:latin typeface="+mn-lt"/>
              <a:ea typeface="+mn-ea"/>
              <a:cs typeface="+mn-cs"/>
              <a:sym typeface="Arial"/>
            </a:endParaRPr>
          </a:p>
        </p:txBody>
      </p:sp>
    </p:spTree>
    <p:extLst>
      <p:ext uri="{BB962C8B-B14F-4D97-AF65-F5344CB8AC3E}">
        <p14:creationId xmlns:p14="http://schemas.microsoft.com/office/powerpoint/2010/main" val="67495145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FF0EAD-48A4-0556-032A-87EAE5668507}"/>
              </a:ext>
            </a:extLst>
          </p:cNvPr>
          <p:cNvSpPr>
            <a:spLocks noGrp="1"/>
          </p:cNvSpPr>
          <p:nvPr>
            <p:ph type="body" sz="quarter" idx="13"/>
          </p:nvPr>
        </p:nvSpPr>
        <p:spPr/>
        <p:txBody>
          <a:bodyPr/>
          <a:lstStyle/>
          <a:p>
            <a:r>
              <a:rPr lang="en-GB" dirty="0"/>
              <a:t>Why such a big rise in inactivity?</a:t>
            </a:r>
          </a:p>
        </p:txBody>
      </p:sp>
      <p:sp>
        <p:nvSpPr>
          <p:cNvPr id="6" name="TextBox 5">
            <a:extLst>
              <a:ext uri="{FF2B5EF4-FFF2-40B4-BE49-F238E27FC236}">
                <a16:creationId xmlns:a16="http://schemas.microsoft.com/office/drawing/2014/main" id="{CD5E00D5-1D5A-F17D-D8B0-7BA571CAFBA8}"/>
              </a:ext>
            </a:extLst>
          </p:cNvPr>
          <p:cNvSpPr txBox="1"/>
          <p:nvPr/>
        </p:nvSpPr>
        <p:spPr>
          <a:xfrm>
            <a:off x="427948" y="2989246"/>
            <a:ext cx="4322957" cy="1333698"/>
          </a:xfrm>
          <a:prstGeom prst="rect">
            <a:avLst/>
          </a:prstGeom>
          <a:solidFill>
            <a:schemeClr val="accent1">
              <a:alpha val="3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chemeClr val="bg1"/>
                </a:solidFill>
                <a:effectLst/>
                <a:uFillTx/>
                <a:latin typeface="+mn-lt"/>
                <a:ea typeface="+mn-ea"/>
                <a:cs typeface="+mn-cs"/>
                <a:sym typeface="Arial"/>
              </a:rPr>
              <a:t>NHS Waiting Times</a:t>
            </a:r>
          </a:p>
        </p:txBody>
      </p:sp>
      <p:sp>
        <p:nvSpPr>
          <p:cNvPr id="7" name="TextBox 6">
            <a:extLst>
              <a:ext uri="{FF2B5EF4-FFF2-40B4-BE49-F238E27FC236}">
                <a16:creationId xmlns:a16="http://schemas.microsoft.com/office/drawing/2014/main" id="{A7681F3E-5F84-9ACA-8306-399257CA4887}"/>
              </a:ext>
            </a:extLst>
          </p:cNvPr>
          <p:cNvSpPr txBox="1"/>
          <p:nvPr/>
        </p:nvSpPr>
        <p:spPr>
          <a:xfrm>
            <a:off x="5216428" y="2978727"/>
            <a:ext cx="4322957" cy="1333698"/>
          </a:xfrm>
          <a:prstGeom prst="rect">
            <a:avLst/>
          </a:prstGeom>
          <a:solidFill>
            <a:srgbClr val="FF0000">
              <a:alpha val="3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Long-COVID</a:t>
            </a:r>
          </a:p>
          <a:p>
            <a:pPr marL="0" marR="0" indent="0" algn="ctr" defTabSz="825500" rtl="0" fontAlgn="auto" latinLnBrk="0" hangingPunct="0">
              <a:lnSpc>
                <a:spcPct val="100000"/>
              </a:lnSpc>
              <a:spcBef>
                <a:spcPts val="0"/>
              </a:spcBef>
              <a:spcAft>
                <a:spcPts val="0"/>
              </a:spcAft>
              <a:buClrTx/>
              <a:buSzTx/>
              <a:buFontTx/>
              <a:buNone/>
              <a:tabLst/>
            </a:pP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8" name="TextBox 7">
            <a:extLst>
              <a:ext uri="{FF2B5EF4-FFF2-40B4-BE49-F238E27FC236}">
                <a16:creationId xmlns:a16="http://schemas.microsoft.com/office/drawing/2014/main" id="{955F0699-AEEB-E126-9FD1-C3A1D8659CAE}"/>
              </a:ext>
            </a:extLst>
          </p:cNvPr>
          <p:cNvSpPr txBox="1"/>
          <p:nvPr/>
        </p:nvSpPr>
        <p:spPr>
          <a:xfrm>
            <a:off x="10004908" y="2975184"/>
            <a:ext cx="4322957" cy="1333698"/>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Finances &amp; Pensions</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9" name="TextBox 8">
            <a:extLst>
              <a:ext uri="{FF2B5EF4-FFF2-40B4-BE49-F238E27FC236}">
                <a16:creationId xmlns:a16="http://schemas.microsoft.com/office/drawing/2014/main" id="{9ABC6B6E-26CE-0BB6-084C-9273B3532772}"/>
              </a:ext>
            </a:extLst>
          </p:cNvPr>
          <p:cNvSpPr txBox="1"/>
          <p:nvPr/>
        </p:nvSpPr>
        <p:spPr>
          <a:xfrm>
            <a:off x="14819001" y="2974026"/>
            <a:ext cx="4322957" cy="1333698"/>
          </a:xfrm>
          <a:prstGeom prst="rect">
            <a:avLst/>
          </a:prstGeom>
          <a:solidFill>
            <a:schemeClr val="tx2">
              <a:lumMod val="75000"/>
              <a:alpha val="3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Complexity &amp; Comorbidity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10" name="TextBox 9">
            <a:extLst>
              <a:ext uri="{FF2B5EF4-FFF2-40B4-BE49-F238E27FC236}">
                <a16:creationId xmlns:a16="http://schemas.microsoft.com/office/drawing/2014/main" id="{64FF599A-716E-550A-39CC-D5A2D8E8BD89}"/>
              </a:ext>
            </a:extLst>
          </p:cNvPr>
          <p:cNvSpPr txBox="1"/>
          <p:nvPr/>
        </p:nvSpPr>
        <p:spPr>
          <a:xfrm>
            <a:off x="19633095" y="2989246"/>
            <a:ext cx="4322957" cy="1333698"/>
          </a:xfrm>
          <a:prstGeom prst="rect">
            <a:avLst/>
          </a:prstGeom>
          <a:solidFill>
            <a:schemeClr val="accent6">
              <a:lumMod val="75000"/>
              <a:alpha val="3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b="1" dirty="0">
                <a:solidFill>
                  <a:schemeClr val="bg1"/>
                </a:solidFill>
              </a:rPr>
              <a:t>Employer Capability</a:t>
            </a:r>
            <a:endParaRPr kumimoji="0" lang="en-GB" sz="4000" b="1" i="0" u="none" strike="noStrike" cap="none" spc="0" normalizeH="0" baseline="0" dirty="0">
              <a:ln>
                <a:noFill/>
              </a:ln>
              <a:solidFill>
                <a:schemeClr val="bg1"/>
              </a:solidFill>
              <a:effectLst/>
              <a:uFillTx/>
              <a:latin typeface="+mn-lt"/>
              <a:ea typeface="+mn-ea"/>
              <a:cs typeface="+mn-cs"/>
              <a:sym typeface="Arial"/>
            </a:endParaRPr>
          </a:p>
        </p:txBody>
      </p:sp>
      <p:sp>
        <p:nvSpPr>
          <p:cNvPr id="2" name="TextBox 1">
            <a:extLst>
              <a:ext uri="{FF2B5EF4-FFF2-40B4-BE49-F238E27FC236}">
                <a16:creationId xmlns:a16="http://schemas.microsoft.com/office/drawing/2014/main" id="{BB8692AA-3EE6-2E7C-9706-1B6A4A3A0CF3}"/>
              </a:ext>
            </a:extLst>
          </p:cNvPr>
          <p:cNvSpPr txBox="1"/>
          <p:nvPr/>
        </p:nvSpPr>
        <p:spPr>
          <a:xfrm>
            <a:off x="4075043" y="6029297"/>
            <a:ext cx="17930191"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Only a minority of those inactive because of ill-health are on benefits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Some clear pockets of early retirement among some professionals whose pensions disincentivise work (</a:t>
            </a:r>
            <a:r>
              <a:rPr lang="en-GB" sz="4800" dirty="0" err="1"/>
              <a:t>eg</a:t>
            </a:r>
            <a:r>
              <a:rPr lang="en-GB" sz="4800" dirty="0"/>
              <a:t> some GPs and some HE staff)</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t>Other older workers have taken advantage of pensions freedoms (25% of ‘pot’ tax free) – may cushion a fall out of work for those with complex or chronic health problems</a:t>
            </a:r>
          </a:p>
        </p:txBody>
      </p:sp>
    </p:spTree>
    <p:extLst>
      <p:ext uri="{BB962C8B-B14F-4D97-AF65-F5344CB8AC3E}">
        <p14:creationId xmlns:p14="http://schemas.microsoft.com/office/powerpoint/2010/main" val="67711255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IES TInt Orange">
      <a:dk1>
        <a:srgbClr val="1A2F66"/>
      </a:dk1>
      <a:lt1>
        <a:srgbClr val="FFFFFF"/>
      </a:lt1>
      <a:dk2>
        <a:srgbClr val="EEA730"/>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ES PPT Template June 21" id="{DA6F5B4F-1E8A-439A-AFBB-7971EFA3F199}" vid="{F70EB473-D78B-4D73-8A80-B14A90F9D080}"/>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E9113275DF9C4586FC2234086FF017" ma:contentTypeVersion="14" ma:contentTypeDescription="Create a new document." ma:contentTypeScope="" ma:versionID="66130a402d9dd8b0de1bfc68a256bf00">
  <xsd:schema xmlns:xsd="http://www.w3.org/2001/XMLSchema" xmlns:xs="http://www.w3.org/2001/XMLSchema" xmlns:p="http://schemas.microsoft.com/office/2006/metadata/properties" xmlns:ns2="335c901d-810a-4c6d-8796-ea22b69c0aa0" xmlns:ns3="8264c496-0664-4b54-8df4-3b117b590375" targetNamespace="http://schemas.microsoft.com/office/2006/metadata/properties" ma:root="true" ma:fieldsID="88bbc60ec540ecf8041a853ce3becd60" ns2:_="" ns3:_="">
    <xsd:import namespace="335c901d-810a-4c6d-8796-ea22b69c0aa0"/>
    <xsd:import namespace="8264c496-0664-4b54-8df4-3b117b5903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5c901d-810a-4c6d-8796-ea22b69c0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75e3427-301a-4ba4-9bf2-3dde41469f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64c496-0664-4b54-8df4-3b117b59037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83383e7-5cae-4847-8a50-f43db77576e7}" ma:internalName="TaxCatchAll" ma:showField="CatchAllData" ma:web="8264c496-0664-4b54-8df4-3b117b5903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FDC35-58DA-4568-9FB2-A40EE3BF9B57}">
  <ds:schemaRefs>
    <ds:schemaRef ds:uri="http://schemas.microsoft.com/sharepoint/v3/contenttype/forms"/>
  </ds:schemaRefs>
</ds:datastoreItem>
</file>

<file path=customXml/itemProps2.xml><?xml version="1.0" encoding="utf-8"?>
<ds:datastoreItem xmlns:ds="http://schemas.openxmlformats.org/officeDocument/2006/customXml" ds:itemID="{0A31FC08-01EE-4C21-9B3B-C05DC2717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5c901d-810a-4c6d-8796-ea22b69c0aa0"/>
    <ds:schemaRef ds:uri="8264c496-0664-4b54-8df4-3b117b590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IES PPT Template June 21</Template>
  <TotalTime>18337</TotalTime>
  <Words>1209</Words>
  <Application>Microsoft Office PowerPoint</Application>
  <PresentationFormat>Custom</PresentationFormat>
  <Paragraphs>91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 Light</vt:lpstr>
      <vt:lpstr>Helvetica Neue</vt:lpstr>
      <vt:lpstr>White</vt:lpstr>
      <vt:lpstr>PowerPoint Presentation</vt:lpstr>
      <vt:lpstr>Economic Inactivity &amp; Long-term Illness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are the Experts?</vt:lpstr>
      <vt:lpstr>Making the best use of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Lucy</dc:creator>
  <cp:lastModifiedBy>Steve O'Rourke</cp:lastModifiedBy>
  <cp:revision>43</cp:revision>
  <cp:lastPrinted>2022-08-24T08:55:00Z</cp:lastPrinted>
  <dcterms:created xsi:type="dcterms:W3CDTF">2022-07-19T15:09:14Z</dcterms:created>
  <dcterms:modified xsi:type="dcterms:W3CDTF">2022-10-14T10:53:26Z</dcterms:modified>
</cp:coreProperties>
</file>