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931" r:id="rId2"/>
    <p:sldId id="1070" r:id="rId3"/>
    <p:sldId id="1169" r:id="rId4"/>
    <p:sldId id="1170" r:id="rId5"/>
    <p:sldId id="1210" r:id="rId6"/>
    <p:sldId id="1121" r:id="rId7"/>
    <p:sldId id="1209" r:id="rId8"/>
    <p:sldId id="1208" r:id="rId9"/>
    <p:sldId id="1172" r:id="rId10"/>
    <p:sldId id="1213" r:id="rId11"/>
    <p:sldId id="1084" r:id="rId12"/>
    <p:sldId id="1065" r:id="rId13"/>
    <p:sldId id="1127" r:id="rId14"/>
    <p:sldId id="1129" r:id="rId15"/>
    <p:sldId id="1130" r:id="rId16"/>
    <p:sldId id="1212" r:id="rId17"/>
    <p:sldId id="1202" r:id="rId18"/>
    <p:sldId id="1204" r:id="rId19"/>
    <p:sldId id="1205" r:id="rId20"/>
    <p:sldId id="1206" r:id="rId21"/>
    <p:sldId id="1207" r:id="rId22"/>
    <p:sldId id="1211" r:id="rId23"/>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1pPr>
    <a:lvl2pPr marL="0" marR="0" indent="228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2pPr>
    <a:lvl3pPr marL="0" marR="0" indent="457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3pPr>
    <a:lvl4pPr marL="0" marR="0" indent="685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4pPr>
    <a:lvl5pPr marL="0" marR="0" indent="9144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5pPr>
    <a:lvl6pPr marL="0" marR="0" indent="11430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6pPr>
    <a:lvl7pPr marL="0" marR="0" indent="13716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7pPr>
    <a:lvl8pPr marL="0" marR="0" indent="16002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8pPr>
    <a:lvl9pPr marL="0" marR="0" indent="182880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8FC2"/>
    <a:srgbClr val="CBD3E8"/>
    <a:srgbClr val="1B2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23B675-297F-4A7C-8D76-E4BAE11D8A9E}" v="1623" dt="2024-09-18T07:30:33.589"/>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6" autoAdjust="0"/>
    <p:restoredTop sz="94627"/>
  </p:normalViewPr>
  <p:slideViewPr>
    <p:cSldViewPr snapToGrid="0" snapToObjects="1">
      <p:cViewPr varScale="1">
        <p:scale>
          <a:sx n="36" d="100"/>
          <a:sy n="36" d="100"/>
        </p:scale>
        <p:origin x="112" y="1832"/>
      </p:cViewPr>
      <p:guideLst/>
    </p:cSldViewPr>
  </p:slideViewPr>
  <p:notesTextViewPr>
    <p:cViewPr>
      <p:scale>
        <a:sx n="1" d="1"/>
        <a:sy n="1" d="1"/>
      </p:scale>
      <p:origin x="0" y="0"/>
    </p:cViewPr>
  </p:notesTextViewPr>
  <p:sorterViewPr>
    <p:cViewPr>
      <p:scale>
        <a:sx n="20" d="100"/>
        <a:sy n="20" d="100"/>
      </p:scale>
      <p:origin x="0" y="-100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16E297-D0F8-4BB1-B4C0-3282D13FF77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2D9DEBF2-2D45-43F6-9EAE-6F6B927BC0AC}">
      <dgm:prSet phldrT="[Text]" custT="1"/>
      <dgm:spPr>
        <a:solidFill>
          <a:srgbClr val="378FC2"/>
        </a:solidFill>
      </dgm:spPr>
      <dgm:t>
        <a:bodyPr/>
        <a:lstStyle/>
        <a:p>
          <a:pPr algn="ctr"/>
          <a:r>
            <a:rPr lang="en-GB" sz="4200" b="1" dirty="0"/>
            <a:t>Jobs and Careers Service</a:t>
          </a:r>
        </a:p>
        <a:p>
          <a:pPr algn="l"/>
          <a:r>
            <a:rPr lang="en-GB" sz="3600" dirty="0"/>
            <a:t>Open to all, enabling and networked</a:t>
          </a:r>
          <a:r>
            <a:rPr lang="en-GB" sz="4400" dirty="0"/>
            <a:t> </a:t>
          </a:r>
        </a:p>
      </dgm:t>
    </dgm:pt>
    <dgm:pt modelId="{24958FCC-7D5F-4EEA-B97C-D993CAD348CC}" type="parTrans" cxnId="{CA1CB62B-D01C-43BA-9EF8-CC49A428A9C4}">
      <dgm:prSet/>
      <dgm:spPr/>
      <dgm:t>
        <a:bodyPr/>
        <a:lstStyle/>
        <a:p>
          <a:endParaRPr lang="en-GB"/>
        </a:p>
      </dgm:t>
    </dgm:pt>
    <dgm:pt modelId="{44ED7215-C8BA-4D44-AF41-4E1A2F8BEE13}" type="sibTrans" cxnId="{CA1CB62B-D01C-43BA-9EF8-CC49A428A9C4}">
      <dgm:prSet/>
      <dgm:spPr/>
      <dgm:t>
        <a:bodyPr/>
        <a:lstStyle/>
        <a:p>
          <a:endParaRPr lang="en-GB"/>
        </a:p>
      </dgm:t>
    </dgm:pt>
    <dgm:pt modelId="{EEC1DEAA-4361-40DD-A05B-A9DA3DB26A89}">
      <dgm:prSet phldrT="[Text]" custT="1"/>
      <dgm:spPr>
        <a:solidFill>
          <a:srgbClr val="378FC2"/>
        </a:solidFill>
      </dgm:spPr>
      <dgm:t>
        <a:bodyPr/>
        <a:lstStyle/>
        <a:p>
          <a:r>
            <a:rPr lang="en-GB" sz="4200" b="1" dirty="0"/>
            <a:t>Labour Market Partnerships</a:t>
          </a:r>
        </a:p>
        <a:p>
          <a:r>
            <a:rPr lang="en-GB" sz="3600" dirty="0"/>
            <a:t>Empowered and accountable local partnerships: national and local govt, public services, social partners, employers</a:t>
          </a:r>
        </a:p>
        <a:p>
          <a:r>
            <a:rPr lang="en-GB" sz="3600" dirty="0"/>
            <a:t>To develop local plans, join up across services, commission support, lead change</a:t>
          </a:r>
        </a:p>
      </dgm:t>
    </dgm:pt>
    <dgm:pt modelId="{508D8F6A-6F9F-436A-B3DE-0F81B61EA9A3}" type="parTrans" cxnId="{F1F8346A-D99F-4794-8630-5137AB60FA2B}">
      <dgm:prSet/>
      <dgm:spPr/>
      <dgm:t>
        <a:bodyPr/>
        <a:lstStyle/>
        <a:p>
          <a:endParaRPr lang="en-GB"/>
        </a:p>
      </dgm:t>
    </dgm:pt>
    <dgm:pt modelId="{9A67BAFE-2865-4C44-8070-2B9ECC12BF0E}" type="sibTrans" cxnId="{F1F8346A-D99F-4794-8630-5137AB60FA2B}">
      <dgm:prSet/>
      <dgm:spPr/>
      <dgm:t>
        <a:bodyPr/>
        <a:lstStyle/>
        <a:p>
          <a:endParaRPr lang="en-GB"/>
        </a:p>
      </dgm:t>
    </dgm:pt>
    <dgm:pt modelId="{E79312B6-1C71-48A2-81D1-1E7787969C08}">
      <dgm:prSet phldrT="[Text]"/>
      <dgm:spPr>
        <a:solidFill>
          <a:srgbClr val="378FC2"/>
        </a:solidFill>
      </dgm:spPr>
      <dgm:t>
        <a:bodyPr/>
        <a:lstStyle/>
        <a:p>
          <a:pPr algn="ctr"/>
          <a:r>
            <a:rPr lang="en-GB" b="1" dirty="0"/>
            <a:t>Ending the compliance culture</a:t>
          </a:r>
        </a:p>
      </dgm:t>
    </dgm:pt>
    <dgm:pt modelId="{C8168C95-8FAD-45F3-A338-F380044EBEDF}" type="parTrans" cxnId="{68BE14FF-44B2-4579-BE8C-B723DDF6B072}">
      <dgm:prSet/>
      <dgm:spPr/>
      <dgm:t>
        <a:bodyPr/>
        <a:lstStyle/>
        <a:p>
          <a:endParaRPr lang="en-GB"/>
        </a:p>
      </dgm:t>
    </dgm:pt>
    <dgm:pt modelId="{48979A4B-2FF9-44E3-BFB9-214E4EB8A068}" type="sibTrans" cxnId="{68BE14FF-44B2-4579-BE8C-B723DDF6B072}">
      <dgm:prSet/>
      <dgm:spPr/>
      <dgm:t>
        <a:bodyPr/>
        <a:lstStyle/>
        <a:p>
          <a:endParaRPr lang="en-GB"/>
        </a:p>
      </dgm:t>
    </dgm:pt>
    <dgm:pt modelId="{52F5F7AC-54B1-48CE-AB42-6932F3138801}">
      <dgm:prSet phldrT="[Text]"/>
      <dgm:spPr>
        <a:solidFill>
          <a:srgbClr val="378FC2"/>
        </a:solidFill>
      </dgm:spPr>
      <dgm:t>
        <a:bodyPr/>
        <a:lstStyle/>
        <a:p>
          <a:pPr algn="l"/>
          <a:r>
            <a:rPr lang="en-GB" sz="3300" dirty="0"/>
            <a:t>Online – digital employment service</a:t>
          </a:r>
        </a:p>
      </dgm:t>
    </dgm:pt>
    <dgm:pt modelId="{F6B6F1F6-FF51-4F69-A947-13469C31B713}" type="parTrans" cxnId="{CFD0DE7F-2A6A-453D-AA3B-AF3611D1B00F}">
      <dgm:prSet/>
      <dgm:spPr/>
      <dgm:t>
        <a:bodyPr/>
        <a:lstStyle/>
        <a:p>
          <a:endParaRPr lang="en-GB"/>
        </a:p>
      </dgm:t>
    </dgm:pt>
    <dgm:pt modelId="{76D62572-5F03-4C27-882A-DB15F48BC469}" type="sibTrans" cxnId="{CFD0DE7F-2A6A-453D-AA3B-AF3611D1B00F}">
      <dgm:prSet/>
      <dgm:spPr/>
      <dgm:t>
        <a:bodyPr/>
        <a:lstStyle/>
        <a:p>
          <a:endParaRPr lang="en-GB"/>
        </a:p>
      </dgm:t>
    </dgm:pt>
    <dgm:pt modelId="{D5C2C053-A5DF-4B0C-B2C2-96E7D77E6A9D}">
      <dgm:prSet phldrT="[Text]"/>
      <dgm:spPr>
        <a:solidFill>
          <a:srgbClr val="378FC2"/>
        </a:solidFill>
      </dgm:spPr>
      <dgm:t>
        <a:bodyPr/>
        <a:lstStyle/>
        <a:p>
          <a:pPr algn="l"/>
          <a:r>
            <a:rPr lang="en-GB" sz="3300" dirty="0"/>
            <a:t>On the high street – one-stop centres</a:t>
          </a:r>
        </a:p>
      </dgm:t>
    </dgm:pt>
    <dgm:pt modelId="{9E4AF085-0449-4A12-BCAE-CF09A33A7B70}" type="parTrans" cxnId="{A6D2D19F-66A4-4F58-BFFE-8B09726DAEBD}">
      <dgm:prSet/>
      <dgm:spPr/>
      <dgm:t>
        <a:bodyPr/>
        <a:lstStyle/>
        <a:p>
          <a:endParaRPr lang="en-GB"/>
        </a:p>
      </dgm:t>
    </dgm:pt>
    <dgm:pt modelId="{8A7D2C3F-F609-4B31-A5F7-30394DF43767}" type="sibTrans" cxnId="{A6D2D19F-66A4-4F58-BFFE-8B09726DAEBD}">
      <dgm:prSet/>
      <dgm:spPr/>
      <dgm:t>
        <a:bodyPr/>
        <a:lstStyle/>
        <a:p>
          <a:endParaRPr lang="en-GB"/>
        </a:p>
      </dgm:t>
    </dgm:pt>
    <dgm:pt modelId="{6B8D76C9-F6A5-433D-8B73-815C3EE51074}">
      <dgm:prSet phldrT="[Text]"/>
      <dgm:spPr>
        <a:solidFill>
          <a:srgbClr val="378FC2"/>
        </a:solidFill>
      </dgm:spPr>
      <dgm:t>
        <a:bodyPr/>
        <a:lstStyle/>
        <a:p>
          <a:pPr algn="l"/>
          <a:r>
            <a:rPr lang="en-GB" sz="3300" dirty="0"/>
            <a:t>On the doorstep – thru wider services</a:t>
          </a:r>
        </a:p>
      </dgm:t>
    </dgm:pt>
    <dgm:pt modelId="{306E4721-A7B8-489E-ABD2-1A1976D01900}" type="parTrans" cxnId="{4A09AD4A-D02E-4241-8B9B-6C4740E1356E}">
      <dgm:prSet/>
      <dgm:spPr/>
      <dgm:t>
        <a:bodyPr/>
        <a:lstStyle/>
        <a:p>
          <a:endParaRPr lang="en-GB"/>
        </a:p>
      </dgm:t>
    </dgm:pt>
    <dgm:pt modelId="{D3178E37-445F-40B2-8DBC-2B05465A28B7}" type="sibTrans" cxnId="{4A09AD4A-D02E-4241-8B9B-6C4740E1356E}">
      <dgm:prSet/>
      <dgm:spPr/>
      <dgm:t>
        <a:bodyPr/>
        <a:lstStyle/>
        <a:p>
          <a:endParaRPr lang="en-GB"/>
        </a:p>
      </dgm:t>
    </dgm:pt>
    <dgm:pt modelId="{DB81776D-6D8A-4CB3-8294-B53A0A45475B}">
      <dgm:prSet phldrT="[Text]"/>
      <dgm:spPr>
        <a:solidFill>
          <a:srgbClr val="378FC2"/>
        </a:solidFill>
      </dgm:spPr>
      <dgm:t>
        <a:bodyPr/>
        <a:lstStyle/>
        <a:p>
          <a:pPr algn="l"/>
          <a:r>
            <a:rPr lang="en-GB" sz="3300" dirty="0"/>
            <a:t>Single system for employers</a:t>
          </a:r>
        </a:p>
      </dgm:t>
    </dgm:pt>
    <dgm:pt modelId="{3DF63C85-CD73-4F02-81F9-0D1917CBB32A}" type="parTrans" cxnId="{F686D094-6C4C-461D-ACDB-E51908FC1588}">
      <dgm:prSet/>
      <dgm:spPr/>
      <dgm:t>
        <a:bodyPr/>
        <a:lstStyle/>
        <a:p>
          <a:endParaRPr lang="en-GB"/>
        </a:p>
      </dgm:t>
    </dgm:pt>
    <dgm:pt modelId="{E3379C2A-8426-4FE6-B9CE-EE1BC10BC1C4}" type="sibTrans" cxnId="{F686D094-6C4C-461D-ACDB-E51908FC1588}">
      <dgm:prSet/>
      <dgm:spPr/>
      <dgm:t>
        <a:bodyPr/>
        <a:lstStyle/>
        <a:p>
          <a:endParaRPr lang="en-GB"/>
        </a:p>
      </dgm:t>
    </dgm:pt>
    <dgm:pt modelId="{73996223-231E-497E-ABAA-2BB558BFFE43}">
      <dgm:prSet phldrT="[Text]" custT="1"/>
      <dgm:spPr>
        <a:solidFill>
          <a:srgbClr val="378FC2"/>
        </a:solidFill>
      </dgm:spPr>
      <dgm:t>
        <a:bodyPr/>
        <a:lstStyle/>
        <a:p>
          <a:pPr algn="ctr"/>
          <a:r>
            <a:rPr lang="en-GB" sz="3900" b="1" dirty="0"/>
            <a:t>New framework for a reformed system</a:t>
          </a:r>
        </a:p>
      </dgm:t>
    </dgm:pt>
    <dgm:pt modelId="{B43D9642-E119-4722-992F-5F635259FD79}" type="sibTrans" cxnId="{DC4BF848-D247-46BF-A83B-8E64F4A5FE63}">
      <dgm:prSet/>
      <dgm:spPr/>
      <dgm:t>
        <a:bodyPr/>
        <a:lstStyle/>
        <a:p>
          <a:endParaRPr lang="en-GB"/>
        </a:p>
      </dgm:t>
    </dgm:pt>
    <dgm:pt modelId="{DC2AEFCE-0D84-48BC-AFC4-E4009565C2EB}" type="parTrans" cxnId="{DC4BF848-D247-46BF-A83B-8E64F4A5FE63}">
      <dgm:prSet/>
      <dgm:spPr/>
      <dgm:t>
        <a:bodyPr/>
        <a:lstStyle/>
        <a:p>
          <a:endParaRPr lang="en-GB"/>
        </a:p>
      </dgm:t>
    </dgm:pt>
    <dgm:pt modelId="{A1AB8E3A-EE12-43FA-9462-C41A2228681D}">
      <dgm:prSet/>
      <dgm:spPr/>
      <dgm:t>
        <a:bodyPr/>
        <a:lstStyle/>
        <a:p>
          <a:pPr algn="l"/>
          <a:r>
            <a:rPr lang="en-GB" dirty="0"/>
            <a:t>Replace the 35 hour rule; reform approach for people in work or with limitations</a:t>
          </a:r>
        </a:p>
      </dgm:t>
    </dgm:pt>
    <dgm:pt modelId="{1F482CE5-5CE0-4587-8A7F-8F3E16FB9FDC}" type="parTrans" cxnId="{9EA19FB6-53B8-4039-9F35-885BB8B20DCD}">
      <dgm:prSet/>
      <dgm:spPr/>
      <dgm:t>
        <a:bodyPr/>
        <a:lstStyle/>
        <a:p>
          <a:endParaRPr lang="en-GB"/>
        </a:p>
      </dgm:t>
    </dgm:pt>
    <dgm:pt modelId="{103A7C34-1C62-41D8-9194-F7171ECC484A}" type="sibTrans" cxnId="{9EA19FB6-53B8-4039-9F35-885BB8B20DCD}">
      <dgm:prSet/>
      <dgm:spPr/>
      <dgm:t>
        <a:bodyPr/>
        <a:lstStyle/>
        <a:p>
          <a:endParaRPr lang="en-GB"/>
        </a:p>
      </dgm:t>
    </dgm:pt>
    <dgm:pt modelId="{110B47F4-BAAB-4383-B2C3-699FD599A23B}">
      <dgm:prSet/>
      <dgm:spPr/>
      <dgm:t>
        <a:bodyPr/>
        <a:lstStyle/>
        <a:p>
          <a:pPr algn="l"/>
          <a:r>
            <a:rPr lang="en-GB" dirty="0"/>
            <a:t>Clearer separation between benefits administration and employment support</a:t>
          </a:r>
        </a:p>
      </dgm:t>
    </dgm:pt>
    <dgm:pt modelId="{65D12E6D-D877-40B6-978B-7FFFE5BB0CF5}" type="parTrans" cxnId="{614B58FB-410F-4558-9CCC-5FC9C0799490}">
      <dgm:prSet/>
      <dgm:spPr/>
      <dgm:t>
        <a:bodyPr/>
        <a:lstStyle/>
        <a:p>
          <a:endParaRPr lang="en-GB"/>
        </a:p>
      </dgm:t>
    </dgm:pt>
    <dgm:pt modelId="{BE3EE8D9-38CD-4259-A0E7-BCDD10D54C8A}" type="sibTrans" cxnId="{614B58FB-410F-4558-9CCC-5FC9C0799490}">
      <dgm:prSet/>
      <dgm:spPr/>
      <dgm:t>
        <a:bodyPr/>
        <a:lstStyle/>
        <a:p>
          <a:endParaRPr lang="en-GB"/>
        </a:p>
      </dgm:t>
    </dgm:pt>
    <dgm:pt modelId="{C2AC6B4A-95C2-49C0-AA11-0C611C21E0CB}">
      <dgm:prSet/>
      <dgm:spPr/>
      <dgm:t>
        <a:bodyPr/>
        <a:lstStyle/>
        <a:p>
          <a:pPr algn="l"/>
          <a:r>
            <a:rPr lang="en-GB" dirty="0"/>
            <a:t>Reform/ replace Claimant Commitment</a:t>
          </a:r>
        </a:p>
      </dgm:t>
    </dgm:pt>
    <dgm:pt modelId="{6DB0FC0F-AEB8-44C2-8017-7F473F5BFA90}" type="parTrans" cxnId="{E6667D1D-632C-4B30-B9B9-49BE2F071E58}">
      <dgm:prSet/>
      <dgm:spPr/>
      <dgm:t>
        <a:bodyPr/>
        <a:lstStyle/>
        <a:p>
          <a:endParaRPr lang="en-GB"/>
        </a:p>
      </dgm:t>
    </dgm:pt>
    <dgm:pt modelId="{E1759536-D8D5-49BE-A2EA-79FA17CB5953}" type="sibTrans" cxnId="{E6667D1D-632C-4B30-B9B9-49BE2F071E58}">
      <dgm:prSet/>
      <dgm:spPr/>
      <dgm:t>
        <a:bodyPr/>
        <a:lstStyle/>
        <a:p>
          <a:endParaRPr lang="en-GB"/>
        </a:p>
      </dgm:t>
    </dgm:pt>
    <dgm:pt modelId="{168EBE7E-005F-4FF1-91DC-B42BE588F5A5}">
      <dgm:prSet/>
      <dgm:spPr/>
      <dgm:t>
        <a:bodyPr/>
        <a:lstStyle/>
        <a:p>
          <a:pPr algn="l"/>
          <a:r>
            <a:rPr lang="en-GB" sz="3300" dirty="0"/>
            <a:t>Clear objectives: employment growth, tackling poverty and insecurity, reducing inequalities</a:t>
          </a:r>
        </a:p>
      </dgm:t>
    </dgm:pt>
    <dgm:pt modelId="{2DD21CB5-109F-42D5-BBD7-E462E2AB78E2}" type="parTrans" cxnId="{0C573A71-B685-4B28-83F8-8EAD8B83D166}">
      <dgm:prSet/>
      <dgm:spPr/>
      <dgm:t>
        <a:bodyPr/>
        <a:lstStyle/>
        <a:p>
          <a:endParaRPr lang="en-GB"/>
        </a:p>
      </dgm:t>
    </dgm:pt>
    <dgm:pt modelId="{06683724-23EF-4197-93A7-A35448267DE5}" type="sibTrans" cxnId="{0C573A71-B685-4B28-83F8-8EAD8B83D166}">
      <dgm:prSet/>
      <dgm:spPr/>
      <dgm:t>
        <a:bodyPr/>
        <a:lstStyle/>
        <a:p>
          <a:endParaRPr lang="en-GB"/>
        </a:p>
      </dgm:t>
    </dgm:pt>
    <dgm:pt modelId="{44837DC4-3A93-4649-A670-F01ABF11D6A2}">
      <dgm:prSet/>
      <dgm:spPr/>
      <dgm:t>
        <a:bodyPr/>
        <a:lstStyle/>
        <a:p>
          <a:pPr algn="l"/>
          <a:r>
            <a:rPr lang="en-GB" sz="3300" dirty="0"/>
            <a:t>Underpinned by Guarantees of access to support, common standards across services</a:t>
          </a:r>
        </a:p>
      </dgm:t>
    </dgm:pt>
    <dgm:pt modelId="{3D3C01B3-B651-44B7-BDA7-C754D39B780D}" type="parTrans" cxnId="{C230CB2B-78A9-4468-900C-1E9BE8C5E08F}">
      <dgm:prSet/>
      <dgm:spPr/>
      <dgm:t>
        <a:bodyPr/>
        <a:lstStyle/>
        <a:p>
          <a:endParaRPr lang="en-GB"/>
        </a:p>
      </dgm:t>
    </dgm:pt>
    <dgm:pt modelId="{FD35C0FA-8543-4DFA-9637-26F7D1DB2678}" type="sibTrans" cxnId="{C230CB2B-78A9-4468-900C-1E9BE8C5E08F}">
      <dgm:prSet/>
      <dgm:spPr/>
      <dgm:t>
        <a:bodyPr/>
        <a:lstStyle/>
        <a:p>
          <a:endParaRPr lang="en-GB"/>
        </a:p>
      </dgm:t>
    </dgm:pt>
    <dgm:pt modelId="{103C747B-6171-4A46-A9EE-1E2A2292CDDC}">
      <dgm:prSet/>
      <dgm:spPr/>
      <dgm:t>
        <a:bodyPr/>
        <a:lstStyle/>
        <a:p>
          <a:pPr algn="l"/>
          <a:r>
            <a:rPr lang="en-GB" sz="3300" dirty="0"/>
            <a:t>New role for central govt – stewardship, partnership, evidence, impact</a:t>
          </a:r>
        </a:p>
      </dgm:t>
    </dgm:pt>
    <dgm:pt modelId="{0FD3FA51-D01A-45C0-A82F-F0AAEE62BC8E}" type="parTrans" cxnId="{19E54450-3968-4E6E-A4AB-1FAFDB63216E}">
      <dgm:prSet/>
      <dgm:spPr/>
      <dgm:t>
        <a:bodyPr/>
        <a:lstStyle/>
        <a:p>
          <a:endParaRPr lang="en-GB"/>
        </a:p>
      </dgm:t>
    </dgm:pt>
    <dgm:pt modelId="{95B7C27C-3D7D-40C5-85B1-B1C18B3F0A4C}" type="sibTrans" cxnId="{19E54450-3968-4E6E-A4AB-1FAFDB63216E}">
      <dgm:prSet/>
      <dgm:spPr/>
      <dgm:t>
        <a:bodyPr/>
        <a:lstStyle/>
        <a:p>
          <a:endParaRPr lang="en-GB"/>
        </a:p>
      </dgm:t>
    </dgm:pt>
    <dgm:pt modelId="{D0ABA9FB-4CEC-4C9C-83AF-6DBF540E8500}" type="pres">
      <dgm:prSet presAssocID="{4B16E297-D0F8-4BB1-B4C0-3282D13FF779}" presName="diagram" presStyleCnt="0">
        <dgm:presLayoutVars>
          <dgm:dir/>
          <dgm:resizeHandles val="exact"/>
        </dgm:presLayoutVars>
      </dgm:prSet>
      <dgm:spPr/>
    </dgm:pt>
    <dgm:pt modelId="{5B267D22-B4AD-4479-86AD-69489446AB84}" type="pres">
      <dgm:prSet presAssocID="{2D9DEBF2-2D45-43F6-9EAE-6F6B927BC0AC}" presName="node" presStyleLbl="node1" presStyleIdx="0" presStyleCnt="4" custScaleX="147952">
        <dgm:presLayoutVars>
          <dgm:bulletEnabled val="1"/>
        </dgm:presLayoutVars>
      </dgm:prSet>
      <dgm:spPr/>
    </dgm:pt>
    <dgm:pt modelId="{DF3766CF-9EA8-479E-96CA-0FB46E09D988}" type="pres">
      <dgm:prSet presAssocID="{44ED7215-C8BA-4D44-AF41-4E1A2F8BEE13}" presName="sibTrans" presStyleCnt="0"/>
      <dgm:spPr/>
    </dgm:pt>
    <dgm:pt modelId="{B6052DAD-2774-49AC-847A-2D090DFFDB04}" type="pres">
      <dgm:prSet presAssocID="{EEC1DEAA-4361-40DD-A05B-A9DA3DB26A89}" presName="node" presStyleLbl="node1" presStyleIdx="1" presStyleCnt="4" custScaleX="147952">
        <dgm:presLayoutVars>
          <dgm:bulletEnabled val="1"/>
        </dgm:presLayoutVars>
      </dgm:prSet>
      <dgm:spPr/>
    </dgm:pt>
    <dgm:pt modelId="{3E381EB7-B9B2-43E6-92B3-07B8C180B2BA}" type="pres">
      <dgm:prSet presAssocID="{9A67BAFE-2865-4C44-8070-2B9ECC12BF0E}" presName="sibTrans" presStyleCnt="0"/>
      <dgm:spPr/>
    </dgm:pt>
    <dgm:pt modelId="{F4C9D8E5-83ED-4A93-99D4-739EC0BAF75D}" type="pres">
      <dgm:prSet presAssocID="{E79312B6-1C71-48A2-81D1-1E7787969C08}" presName="node" presStyleLbl="node1" presStyleIdx="2" presStyleCnt="4" custScaleX="147952">
        <dgm:presLayoutVars>
          <dgm:bulletEnabled val="1"/>
        </dgm:presLayoutVars>
      </dgm:prSet>
      <dgm:spPr/>
    </dgm:pt>
    <dgm:pt modelId="{7F56DE17-F711-489D-8BB7-0F07C94D0D80}" type="pres">
      <dgm:prSet presAssocID="{48979A4B-2FF9-44E3-BFB9-214E4EB8A068}" presName="sibTrans" presStyleCnt="0"/>
      <dgm:spPr/>
    </dgm:pt>
    <dgm:pt modelId="{F73BBAB3-A8D8-4D7A-9665-23404772C4D7}" type="pres">
      <dgm:prSet presAssocID="{73996223-231E-497E-ABAA-2BB558BFFE43}" presName="node" presStyleLbl="node1" presStyleIdx="3" presStyleCnt="4" custScaleX="147952">
        <dgm:presLayoutVars>
          <dgm:bulletEnabled val="1"/>
        </dgm:presLayoutVars>
      </dgm:prSet>
      <dgm:spPr/>
    </dgm:pt>
  </dgm:ptLst>
  <dgm:cxnLst>
    <dgm:cxn modelId="{01C5C017-B05F-484A-9B38-E6BB1A6CF44C}" type="presOf" srcId="{73996223-231E-497E-ABAA-2BB558BFFE43}" destId="{F73BBAB3-A8D8-4D7A-9665-23404772C4D7}" srcOrd="0" destOrd="0" presId="urn:microsoft.com/office/officeart/2005/8/layout/default"/>
    <dgm:cxn modelId="{E6667D1D-632C-4B30-B9B9-49BE2F071E58}" srcId="{E79312B6-1C71-48A2-81D1-1E7787969C08}" destId="{C2AC6B4A-95C2-49C0-AA11-0C611C21E0CB}" srcOrd="2" destOrd="0" parTransId="{6DB0FC0F-AEB8-44C2-8017-7F473F5BFA90}" sibTransId="{E1759536-D8D5-49BE-A2EA-79FA17CB5953}"/>
    <dgm:cxn modelId="{CA1CB62B-D01C-43BA-9EF8-CC49A428A9C4}" srcId="{4B16E297-D0F8-4BB1-B4C0-3282D13FF779}" destId="{2D9DEBF2-2D45-43F6-9EAE-6F6B927BC0AC}" srcOrd="0" destOrd="0" parTransId="{24958FCC-7D5F-4EEA-B97C-D993CAD348CC}" sibTransId="{44ED7215-C8BA-4D44-AF41-4E1A2F8BEE13}"/>
    <dgm:cxn modelId="{C230CB2B-78A9-4468-900C-1E9BE8C5E08F}" srcId="{73996223-231E-497E-ABAA-2BB558BFFE43}" destId="{44837DC4-3A93-4649-A670-F01ABF11D6A2}" srcOrd="1" destOrd="0" parTransId="{3D3C01B3-B651-44B7-BDA7-C754D39B780D}" sibTransId="{FD35C0FA-8543-4DFA-9637-26F7D1DB2678}"/>
    <dgm:cxn modelId="{28B02C3C-65FC-4A30-A1BA-9D5E7FED17DA}" type="presOf" srcId="{110B47F4-BAAB-4383-B2C3-699FD599A23B}" destId="{F4C9D8E5-83ED-4A93-99D4-739EC0BAF75D}" srcOrd="0" destOrd="2" presId="urn:microsoft.com/office/officeart/2005/8/layout/default"/>
    <dgm:cxn modelId="{9CE0113F-A255-410C-822C-C017797888A8}" type="presOf" srcId="{A1AB8E3A-EE12-43FA-9462-C41A2228681D}" destId="{F4C9D8E5-83ED-4A93-99D4-739EC0BAF75D}" srcOrd="0" destOrd="1" presId="urn:microsoft.com/office/officeart/2005/8/layout/default"/>
    <dgm:cxn modelId="{6106D35D-CC3F-49B8-A587-2A42635D807A}" type="presOf" srcId="{2D9DEBF2-2D45-43F6-9EAE-6F6B927BC0AC}" destId="{5B267D22-B4AD-4479-86AD-69489446AB84}" srcOrd="0" destOrd="0" presId="urn:microsoft.com/office/officeart/2005/8/layout/default"/>
    <dgm:cxn modelId="{DC4BF848-D247-46BF-A83B-8E64F4A5FE63}" srcId="{4B16E297-D0F8-4BB1-B4C0-3282D13FF779}" destId="{73996223-231E-497E-ABAA-2BB558BFFE43}" srcOrd="3" destOrd="0" parTransId="{DC2AEFCE-0D84-48BC-AFC4-E4009565C2EB}" sibTransId="{B43D9642-E119-4722-992F-5F635259FD79}"/>
    <dgm:cxn modelId="{F1F8346A-D99F-4794-8630-5137AB60FA2B}" srcId="{4B16E297-D0F8-4BB1-B4C0-3282D13FF779}" destId="{EEC1DEAA-4361-40DD-A05B-A9DA3DB26A89}" srcOrd="1" destOrd="0" parTransId="{508D8F6A-6F9F-436A-B3DE-0F81B61EA9A3}" sibTransId="{9A67BAFE-2865-4C44-8070-2B9ECC12BF0E}"/>
    <dgm:cxn modelId="{4A09AD4A-D02E-4241-8B9B-6C4740E1356E}" srcId="{2D9DEBF2-2D45-43F6-9EAE-6F6B927BC0AC}" destId="{6B8D76C9-F6A5-433D-8B73-815C3EE51074}" srcOrd="2" destOrd="0" parTransId="{306E4721-A7B8-489E-ABD2-1A1976D01900}" sibTransId="{D3178E37-445F-40B2-8DBC-2B05465A28B7}"/>
    <dgm:cxn modelId="{19E54450-3968-4E6E-A4AB-1FAFDB63216E}" srcId="{73996223-231E-497E-ABAA-2BB558BFFE43}" destId="{103C747B-6171-4A46-A9EE-1E2A2292CDDC}" srcOrd="2" destOrd="0" parTransId="{0FD3FA51-D01A-45C0-A82F-F0AAEE62BC8E}" sibTransId="{95B7C27C-3D7D-40C5-85B1-B1C18B3F0A4C}"/>
    <dgm:cxn modelId="{0C573A71-B685-4B28-83F8-8EAD8B83D166}" srcId="{73996223-231E-497E-ABAA-2BB558BFFE43}" destId="{168EBE7E-005F-4FF1-91DC-B42BE588F5A5}" srcOrd="0" destOrd="0" parTransId="{2DD21CB5-109F-42D5-BBD7-E462E2AB78E2}" sibTransId="{06683724-23EF-4197-93A7-A35448267DE5}"/>
    <dgm:cxn modelId="{CFD0DE7F-2A6A-453D-AA3B-AF3611D1B00F}" srcId="{2D9DEBF2-2D45-43F6-9EAE-6F6B927BC0AC}" destId="{52F5F7AC-54B1-48CE-AB42-6932F3138801}" srcOrd="0" destOrd="0" parTransId="{F6B6F1F6-FF51-4F69-A947-13469C31B713}" sibTransId="{76D62572-5F03-4C27-882A-DB15F48BC469}"/>
    <dgm:cxn modelId="{CED52082-2483-41BB-BFC3-F8C74E3996FC}" type="presOf" srcId="{103C747B-6171-4A46-A9EE-1E2A2292CDDC}" destId="{F73BBAB3-A8D8-4D7A-9665-23404772C4D7}" srcOrd="0" destOrd="3" presId="urn:microsoft.com/office/officeart/2005/8/layout/default"/>
    <dgm:cxn modelId="{BA873184-5DDD-4481-ADF4-0DD037F89DD8}" type="presOf" srcId="{6B8D76C9-F6A5-433D-8B73-815C3EE51074}" destId="{5B267D22-B4AD-4479-86AD-69489446AB84}" srcOrd="0" destOrd="3" presId="urn:microsoft.com/office/officeart/2005/8/layout/default"/>
    <dgm:cxn modelId="{A36CE887-C838-46FD-A68A-4CAB266687F6}" type="presOf" srcId="{EEC1DEAA-4361-40DD-A05B-A9DA3DB26A89}" destId="{B6052DAD-2774-49AC-847A-2D090DFFDB04}" srcOrd="0" destOrd="0" presId="urn:microsoft.com/office/officeart/2005/8/layout/default"/>
    <dgm:cxn modelId="{E79B9389-F30A-4CA2-AB35-9CD75D049E4A}" type="presOf" srcId="{DB81776D-6D8A-4CB3-8294-B53A0A45475B}" destId="{5B267D22-B4AD-4479-86AD-69489446AB84}" srcOrd="0" destOrd="4" presId="urn:microsoft.com/office/officeart/2005/8/layout/default"/>
    <dgm:cxn modelId="{6CF11C94-62B8-449D-AE63-13B38585E0D9}" type="presOf" srcId="{E79312B6-1C71-48A2-81D1-1E7787969C08}" destId="{F4C9D8E5-83ED-4A93-99D4-739EC0BAF75D}" srcOrd="0" destOrd="0" presId="urn:microsoft.com/office/officeart/2005/8/layout/default"/>
    <dgm:cxn modelId="{F686D094-6C4C-461D-ACDB-E51908FC1588}" srcId="{2D9DEBF2-2D45-43F6-9EAE-6F6B927BC0AC}" destId="{DB81776D-6D8A-4CB3-8294-B53A0A45475B}" srcOrd="3" destOrd="0" parTransId="{3DF63C85-CD73-4F02-81F9-0D1917CBB32A}" sibTransId="{E3379C2A-8426-4FE6-B9CE-EE1BC10BC1C4}"/>
    <dgm:cxn modelId="{A6D2D19F-66A4-4F58-BFFE-8B09726DAEBD}" srcId="{2D9DEBF2-2D45-43F6-9EAE-6F6B927BC0AC}" destId="{D5C2C053-A5DF-4B0C-B2C2-96E7D77E6A9D}" srcOrd="1" destOrd="0" parTransId="{9E4AF085-0449-4A12-BCAE-CF09A33A7B70}" sibTransId="{8A7D2C3F-F609-4B31-A5F7-30394DF43767}"/>
    <dgm:cxn modelId="{EAA336A2-4D54-4AF7-AA8E-C5797474AB93}" type="presOf" srcId="{52F5F7AC-54B1-48CE-AB42-6932F3138801}" destId="{5B267D22-B4AD-4479-86AD-69489446AB84}" srcOrd="0" destOrd="1" presId="urn:microsoft.com/office/officeart/2005/8/layout/default"/>
    <dgm:cxn modelId="{D079B3AA-FA13-434C-ABD4-5D1DBA3C30BC}" type="presOf" srcId="{D5C2C053-A5DF-4B0C-B2C2-96E7D77E6A9D}" destId="{5B267D22-B4AD-4479-86AD-69489446AB84}" srcOrd="0" destOrd="2" presId="urn:microsoft.com/office/officeart/2005/8/layout/default"/>
    <dgm:cxn modelId="{9EA19FB6-53B8-4039-9F35-885BB8B20DCD}" srcId="{E79312B6-1C71-48A2-81D1-1E7787969C08}" destId="{A1AB8E3A-EE12-43FA-9462-C41A2228681D}" srcOrd="0" destOrd="0" parTransId="{1F482CE5-5CE0-4587-8A7F-8F3E16FB9FDC}" sibTransId="{103A7C34-1C62-41D8-9194-F7171ECC484A}"/>
    <dgm:cxn modelId="{E927DED2-3646-42B4-95E5-FFBEA97C27F4}" type="presOf" srcId="{C2AC6B4A-95C2-49C0-AA11-0C611C21E0CB}" destId="{F4C9D8E5-83ED-4A93-99D4-739EC0BAF75D}" srcOrd="0" destOrd="3" presId="urn:microsoft.com/office/officeart/2005/8/layout/default"/>
    <dgm:cxn modelId="{84B53FE7-FB4F-4ED0-82C9-C15F390C2043}" type="presOf" srcId="{4B16E297-D0F8-4BB1-B4C0-3282D13FF779}" destId="{D0ABA9FB-4CEC-4C9C-83AF-6DBF540E8500}" srcOrd="0" destOrd="0" presId="urn:microsoft.com/office/officeart/2005/8/layout/default"/>
    <dgm:cxn modelId="{FF65D6E7-D75A-4E58-8B2B-673F02DBFBEC}" type="presOf" srcId="{44837DC4-3A93-4649-A670-F01ABF11D6A2}" destId="{F73BBAB3-A8D8-4D7A-9665-23404772C4D7}" srcOrd="0" destOrd="2" presId="urn:microsoft.com/office/officeart/2005/8/layout/default"/>
    <dgm:cxn modelId="{89E330F4-2961-43EF-8AC1-4CAAADAD7021}" type="presOf" srcId="{168EBE7E-005F-4FF1-91DC-B42BE588F5A5}" destId="{F73BBAB3-A8D8-4D7A-9665-23404772C4D7}" srcOrd="0" destOrd="1" presId="urn:microsoft.com/office/officeart/2005/8/layout/default"/>
    <dgm:cxn modelId="{614B58FB-410F-4558-9CCC-5FC9C0799490}" srcId="{E79312B6-1C71-48A2-81D1-1E7787969C08}" destId="{110B47F4-BAAB-4383-B2C3-699FD599A23B}" srcOrd="1" destOrd="0" parTransId="{65D12E6D-D877-40B6-978B-7FFFE5BB0CF5}" sibTransId="{BE3EE8D9-38CD-4259-A0E7-BCDD10D54C8A}"/>
    <dgm:cxn modelId="{68BE14FF-44B2-4579-BE8C-B723DDF6B072}" srcId="{4B16E297-D0F8-4BB1-B4C0-3282D13FF779}" destId="{E79312B6-1C71-48A2-81D1-1E7787969C08}" srcOrd="2" destOrd="0" parTransId="{C8168C95-8FAD-45F3-A338-F380044EBEDF}" sibTransId="{48979A4B-2FF9-44E3-BFB9-214E4EB8A068}"/>
    <dgm:cxn modelId="{771657CC-887D-49C0-9827-FECFB926A9BD}" type="presParOf" srcId="{D0ABA9FB-4CEC-4C9C-83AF-6DBF540E8500}" destId="{5B267D22-B4AD-4479-86AD-69489446AB84}" srcOrd="0" destOrd="0" presId="urn:microsoft.com/office/officeart/2005/8/layout/default"/>
    <dgm:cxn modelId="{713406F4-7DF8-4A6F-B038-BA9541850C1E}" type="presParOf" srcId="{D0ABA9FB-4CEC-4C9C-83AF-6DBF540E8500}" destId="{DF3766CF-9EA8-479E-96CA-0FB46E09D988}" srcOrd="1" destOrd="0" presId="urn:microsoft.com/office/officeart/2005/8/layout/default"/>
    <dgm:cxn modelId="{FA7898D0-3F75-475F-AE3E-46931C38B7A6}" type="presParOf" srcId="{D0ABA9FB-4CEC-4C9C-83AF-6DBF540E8500}" destId="{B6052DAD-2774-49AC-847A-2D090DFFDB04}" srcOrd="2" destOrd="0" presId="urn:microsoft.com/office/officeart/2005/8/layout/default"/>
    <dgm:cxn modelId="{BBA53B13-B381-4B12-9BB7-A63DD8BFC274}" type="presParOf" srcId="{D0ABA9FB-4CEC-4C9C-83AF-6DBF540E8500}" destId="{3E381EB7-B9B2-43E6-92B3-07B8C180B2BA}" srcOrd="3" destOrd="0" presId="urn:microsoft.com/office/officeart/2005/8/layout/default"/>
    <dgm:cxn modelId="{BEB74AEC-EB26-477D-B6F9-05F18A2401C1}" type="presParOf" srcId="{D0ABA9FB-4CEC-4C9C-83AF-6DBF540E8500}" destId="{F4C9D8E5-83ED-4A93-99D4-739EC0BAF75D}" srcOrd="4" destOrd="0" presId="urn:microsoft.com/office/officeart/2005/8/layout/default"/>
    <dgm:cxn modelId="{FC89458D-A6F7-48B0-BFAA-0D1521FCFC71}" type="presParOf" srcId="{D0ABA9FB-4CEC-4C9C-83AF-6DBF540E8500}" destId="{7F56DE17-F711-489D-8BB7-0F07C94D0D80}" srcOrd="5" destOrd="0" presId="urn:microsoft.com/office/officeart/2005/8/layout/default"/>
    <dgm:cxn modelId="{139E5289-E863-4BD9-9573-126172AD2560}" type="presParOf" srcId="{D0ABA9FB-4CEC-4C9C-83AF-6DBF540E8500}" destId="{F73BBAB3-A8D8-4D7A-9665-23404772C4D7}"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267D22-B4AD-4479-86AD-69489446AB84}">
      <dsp:nvSpPr>
        <dsp:cNvPr id="0" name=""/>
        <dsp:cNvSpPr/>
      </dsp:nvSpPr>
      <dsp:spPr>
        <a:xfrm>
          <a:off x="1713224" y="2722"/>
          <a:ext cx="9383498" cy="3805355"/>
        </a:xfrm>
        <a:prstGeom prst="rect">
          <a:avLst/>
        </a:prstGeom>
        <a:solidFill>
          <a:srgbClr val="378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t" anchorCtr="0">
          <a:noAutofit/>
        </a:bodyPr>
        <a:lstStyle/>
        <a:p>
          <a:pPr marL="0" lvl="0" indent="0" algn="ctr" defTabSz="1866900">
            <a:lnSpc>
              <a:spcPct val="90000"/>
            </a:lnSpc>
            <a:spcBef>
              <a:spcPct val="0"/>
            </a:spcBef>
            <a:spcAft>
              <a:spcPct val="35000"/>
            </a:spcAft>
            <a:buNone/>
          </a:pPr>
          <a:r>
            <a:rPr lang="en-GB" sz="4200" b="1" kern="1200" dirty="0"/>
            <a:t>Jobs and Careers Service</a:t>
          </a:r>
        </a:p>
        <a:p>
          <a:pPr marL="0" lvl="0" indent="0" algn="l" defTabSz="1866900">
            <a:lnSpc>
              <a:spcPct val="90000"/>
            </a:lnSpc>
            <a:spcBef>
              <a:spcPct val="0"/>
            </a:spcBef>
            <a:spcAft>
              <a:spcPct val="35000"/>
            </a:spcAft>
            <a:buNone/>
          </a:pPr>
          <a:r>
            <a:rPr lang="en-GB" sz="3600" kern="1200" dirty="0"/>
            <a:t>Open to all, enabling and networked</a:t>
          </a:r>
          <a:r>
            <a:rPr lang="en-GB" sz="4400" kern="1200" dirty="0"/>
            <a:t> </a:t>
          </a:r>
        </a:p>
        <a:p>
          <a:pPr marL="285750" lvl="1" indent="-285750" algn="l" defTabSz="1466850">
            <a:lnSpc>
              <a:spcPct val="90000"/>
            </a:lnSpc>
            <a:spcBef>
              <a:spcPct val="0"/>
            </a:spcBef>
            <a:spcAft>
              <a:spcPct val="15000"/>
            </a:spcAft>
            <a:buChar char="•"/>
          </a:pPr>
          <a:r>
            <a:rPr lang="en-GB" sz="3300" kern="1200" dirty="0"/>
            <a:t>Online – digital employment service</a:t>
          </a:r>
        </a:p>
        <a:p>
          <a:pPr marL="285750" lvl="1" indent="-285750" algn="l" defTabSz="1466850">
            <a:lnSpc>
              <a:spcPct val="90000"/>
            </a:lnSpc>
            <a:spcBef>
              <a:spcPct val="0"/>
            </a:spcBef>
            <a:spcAft>
              <a:spcPct val="15000"/>
            </a:spcAft>
            <a:buChar char="•"/>
          </a:pPr>
          <a:r>
            <a:rPr lang="en-GB" sz="3300" kern="1200" dirty="0"/>
            <a:t>On the high street – one-stop centres</a:t>
          </a:r>
        </a:p>
        <a:p>
          <a:pPr marL="285750" lvl="1" indent="-285750" algn="l" defTabSz="1466850">
            <a:lnSpc>
              <a:spcPct val="90000"/>
            </a:lnSpc>
            <a:spcBef>
              <a:spcPct val="0"/>
            </a:spcBef>
            <a:spcAft>
              <a:spcPct val="15000"/>
            </a:spcAft>
            <a:buChar char="•"/>
          </a:pPr>
          <a:r>
            <a:rPr lang="en-GB" sz="3300" kern="1200" dirty="0"/>
            <a:t>On the doorstep – thru wider services</a:t>
          </a:r>
        </a:p>
        <a:p>
          <a:pPr marL="285750" lvl="1" indent="-285750" algn="l" defTabSz="1466850">
            <a:lnSpc>
              <a:spcPct val="90000"/>
            </a:lnSpc>
            <a:spcBef>
              <a:spcPct val="0"/>
            </a:spcBef>
            <a:spcAft>
              <a:spcPct val="15000"/>
            </a:spcAft>
            <a:buChar char="•"/>
          </a:pPr>
          <a:r>
            <a:rPr lang="en-GB" sz="3300" kern="1200" dirty="0"/>
            <a:t>Single system for employers</a:t>
          </a:r>
        </a:p>
      </dsp:txBody>
      <dsp:txXfrm>
        <a:off x="1713224" y="2722"/>
        <a:ext cx="9383498" cy="3805355"/>
      </dsp:txXfrm>
    </dsp:sp>
    <dsp:sp modelId="{B6052DAD-2774-49AC-847A-2D090DFFDB04}">
      <dsp:nvSpPr>
        <dsp:cNvPr id="0" name=""/>
        <dsp:cNvSpPr/>
      </dsp:nvSpPr>
      <dsp:spPr>
        <a:xfrm>
          <a:off x="11730949" y="2722"/>
          <a:ext cx="9383498" cy="3805355"/>
        </a:xfrm>
        <a:prstGeom prst="rect">
          <a:avLst/>
        </a:prstGeom>
        <a:solidFill>
          <a:srgbClr val="378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160020" rIns="160020" bIns="160020" numCol="1" spcCol="1270" anchor="ctr" anchorCtr="0">
          <a:noAutofit/>
        </a:bodyPr>
        <a:lstStyle/>
        <a:p>
          <a:pPr marL="0" lvl="0" indent="0" algn="ctr" defTabSz="1866900">
            <a:lnSpc>
              <a:spcPct val="90000"/>
            </a:lnSpc>
            <a:spcBef>
              <a:spcPct val="0"/>
            </a:spcBef>
            <a:spcAft>
              <a:spcPct val="35000"/>
            </a:spcAft>
            <a:buNone/>
          </a:pPr>
          <a:r>
            <a:rPr lang="en-GB" sz="4200" b="1" kern="1200" dirty="0"/>
            <a:t>Labour Market Partnerships</a:t>
          </a:r>
        </a:p>
        <a:p>
          <a:pPr marL="0" lvl="0" indent="0" algn="ctr" defTabSz="1866900">
            <a:lnSpc>
              <a:spcPct val="90000"/>
            </a:lnSpc>
            <a:spcBef>
              <a:spcPct val="0"/>
            </a:spcBef>
            <a:spcAft>
              <a:spcPct val="35000"/>
            </a:spcAft>
            <a:buNone/>
          </a:pPr>
          <a:r>
            <a:rPr lang="en-GB" sz="3600" kern="1200" dirty="0"/>
            <a:t>Empowered and accountable local partnerships: national and local govt, public services, social partners, employers</a:t>
          </a:r>
        </a:p>
        <a:p>
          <a:pPr marL="0" lvl="0" indent="0" algn="ctr" defTabSz="1866900">
            <a:lnSpc>
              <a:spcPct val="90000"/>
            </a:lnSpc>
            <a:spcBef>
              <a:spcPct val="0"/>
            </a:spcBef>
            <a:spcAft>
              <a:spcPct val="35000"/>
            </a:spcAft>
            <a:buNone/>
          </a:pPr>
          <a:r>
            <a:rPr lang="en-GB" sz="3600" kern="1200" dirty="0"/>
            <a:t>To develop local plans, join up across services, commission support, lead change</a:t>
          </a:r>
        </a:p>
      </dsp:txBody>
      <dsp:txXfrm>
        <a:off x="11730949" y="2722"/>
        <a:ext cx="9383498" cy="3805355"/>
      </dsp:txXfrm>
    </dsp:sp>
    <dsp:sp modelId="{F4C9D8E5-83ED-4A93-99D4-739EC0BAF75D}">
      <dsp:nvSpPr>
        <dsp:cNvPr id="0" name=""/>
        <dsp:cNvSpPr/>
      </dsp:nvSpPr>
      <dsp:spPr>
        <a:xfrm>
          <a:off x="1713224" y="4442303"/>
          <a:ext cx="9383498" cy="3805355"/>
        </a:xfrm>
        <a:prstGeom prst="rect">
          <a:avLst/>
        </a:prstGeom>
        <a:solidFill>
          <a:srgbClr val="378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5260" tIns="175260" rIns="175260" bIns="175260" numCol="1" spcCol="1270" anchor="t" anchorCtr="0">
          <a:noAutofit/>
        </a:bodyPr>
        <a:lstStyle/>
        <a:p>
          <a:pPr marL="0" lvl="0" indent="0" algn="ctr" defTabSz="2044700">
            <a:lnSpc>
              <a:spcPct val="90000"/>
            </a:lnSpc>
            <a:spcBef>
              <a:spcPct val="0"/>
            </a:spcBef>
            <a:spcAft>
              <a:spcPct val="35000"/>
            </a:spcAft>
            <a:buNone/>
          </a:pPr>
          <a:r>
            <a:rPr lang="en-GB" sz="4600" b="1" kern="1200" dirty="0"/>
            <a:t>Ending the compliance culture</a:t>
          </a:r>
        </a:p>
        <a:p>
          <a:pPr marL="285750" lvl="1" indent="-285750" algn="l" defTabSz="1600200">
            <a:lnSpc>
              <a:spcPct val="90000"/>
            </a:lnSpc>
            <a:spcBef>
              <a:spcPct val="0"/>
            </a:spcBef>
            <a:spcAft>
              <a:spcPct val="15000"/>
            </a:spcAft>
            <a:buChar char="•"/>
          </a:pPr>
          <a:r>
            <a:rPr lang="en-GB" sz="3600" kern="1200" dirty="0"/>
            <a:t>Replace the 35 hour rule; reform approach for people in work or with limitations</a:t>
          </a:r>
        </a:p>
        <a:p>
          <a:pPr marL="285750" lvl="1" indent="-285750" algn="l" defTabSz="1600200">
            <a:lnSpc>
              <a:spcPct val="90000"/>
            </a:lnSpc>
            <a:spcBef>
              <a:spcPct val="0"/>
            </a:spcBef>
            <a:spcAft>
              <a:spcPct val="15000"/>
            </a:spcAft>
            <a:buChar char="•"/>
          </a:pPr>
          <a:r>
            <a:rPr lang="en-GB" sz="3600" kern="1200" dirty="0"/>
            <a:t>Clearer separation between benefits administration and employment support</a:t>
          </a:r>
        </a:p>
        <a:p>
          <a:pPr marL="285750" lvl="1" indent="-285750" algn="l" defTabSz="1600200">
            <a:lnSpc>
              <a:spcPct val="90000"/>
            </a:lnSpc>
            <a:spcBef>
              <a:spcPct val="0"/>
            </a:spcBef>
            <a:spcAft>
              <a:spcPct val="15000"/>
            </a:spcAft>
            <a:buChar char="•"/>
          </a:pPr>
          <a:r>
            <a:rPr lang="en-GB" sz="3600" kern="1200" dirty="0"/>
            <a:t>Reform/ replace Claimant Commitment</a:t>
          </a:r>
        </a:p>
      </dsp:txBody>
      <dsp:txXfrm>
        <a:off x="1713224" y="4442303"/>
        <a:ext cx="9383498" cy="3805355"/>
      </dsp:txXfrm>
    </dsp:sp>
    <dsp:sp modelId="{F73BBAB3-A8D8-4D7A-9665-23404772C4D7}">
      <dsp:nvSpPr>
        <dsp:cNvPr id="0" name=""/>
        <dsp:cNvSpPr/>
      </dsp:nvSpPr>
      <dsp:spPr>
        <a:xfrm>
          <a:off x="11730949" y="4442303"/>
          <a:ext cx="9383498" cy="3805355"/>
        </a:xfrm>
        <a:prstGeom prst="rect">
          <a:avLst/>
        </a:prstGeom>
        <a:solidFill>
          <a:srgbClr val="378FC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t" anchorCtr="0">
          <a:noAutofit/>
        </a:bodyPr>
        <a:lstStyle/>
        <a:p>
          <a:pPr marL="0" lvl="0" indent="0" algn="ctr" defTabSz="1733550">
            <a:lnSpc>
              <a:spcPct val="90000"/>
            </a:lnSpc>
            <a:spcBef>
              <a:spcPct val="0"/>
            </a:spcBef>
            <a:spcAft>
              <a:spcPct val="35000"/>
            </a:spcAft>
            <a:buNone/>
          </a:pPr>
          <a:r>
            <a:rPr lang="en-GB" sz="3900" b="1" kern="1200" dirty="0"/>
            <a:t>New framework for a reformed system</a:t>
          </a:r>
        </a:p>
        <a:p>
          <a:pPr marL="285750" lvl="1" indent="-285750" algn="l" defTabSz="1466850">
            <a:lnSpc>
              <a:spcPct val="90000"/>
            </a:lnSpc>
            <a:spcBef>
              <a:spcPct val="0"/>
            </a:spcBef>
            <a:spcAft>
              <a:spcPct val="15000"/>
            </a:spcAft>
            <a:buChar char="•"/>
          </a:pPr>
          <a:r>
            <a:rPr lang="en-GB" sz="3300" kern="1200" dirty="0"/>
            <a:t>Clear objectives: employment growth, tackling poverty and insecurity, reducing inequalities</a:t>
          </a:r>
        </a:p>
        <a:p>
          <a:pPr marL="285750" lvl="1" indent="-285750" algn="l" defTabSz="1466850">
            <a:lnSpc>
              <a:spcPct val="90000"/>
            </a:lnSpc>
            <a:spcBef>
              <a:spcPct val="0"/>
            </a:spcBef>
            <a:spcAft>
              <a:spcPct val="15000"/>
            </a:spcAft>
            <a:buChar char="•"/>
          </a:pPr>
          <a:r>
            <a:rPr lang="en-GB" sz="3300" kern="1200" dirty="0"/>
            <a:t>Underpinned by Guarantees of access to support, common standards across services</a:t>
          </a:r>
        </a:p>
        <a:p>
          <a:pPr marL="285750" lvl="1" indent="-285750" algn="l" defTabSz="1466850">
            <a:lnSpc>
              <a:spcPct val="90000"/>
            </a:lnSpc>
            <a:spcBef>
              <a:spcPct val="0"/>
            </a:spcBef>
            <a:spcAft>
              <a:spcPct val="15000"/>
            </a:spcAft>
            <a:buChar char="•"/>
          </a:pPr>
          <a:r>
            <a:rPr lang="en-GB" sz="3300" kern="1200" dirty="0"/>
            <a:t>New role for central govt – stewardship, partnership, evidence, impact</a:t>
          </a:r>
        </a:p>
      </dsp:txBody>
      <dsp:txXfrm>
        <a:off x="11730949" y="4442303"/>
        <a:ext cx="9383498" cy="380535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xfrm>
            <a:off x="1143000" y="685800"/>
            <a:ext cx="4572000" cy="3429000"/>
          </a:xfrm>
          <a:prstGeom prst="rect">
            <a:avLst/>
          </a:prstGeom>
        </p:spPr>
        <p:txBody>
          <a:bodyPr/>
          <a:lstStyle/>
          <a:p>
            <a:endParaRPr/>
          </a:p>
        </p:txBody>
      </p:sp>
      <p:sp>
        <p:nvSpPr>
          <p:cNvPr id="65" name="Shape 6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reserve="1">
  <p:cSld name="1_Section Divider">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pic" idx="13"/>
          </p:nvPr>
        </p:nvSpPr>
        <p:spPr>
          <a:xfrm>
            <a:off x="-63500" y="-2206"/>
            <a:ext cx="24511000" cy="13720413"/>
          </a:xfrm>
          <a:prstGeom prst="rect">
            <a:avLst/>
          </a:prstGeom>
        </p:spPr>
        <p:txBody>
          <a:bodyPr lIns="91439" tIns="45719" rIns="91439" bIns="45719" anchor="t">
            <a:noAutofit/>
          </a:bodyPr>
          <a:lstStyle/>
          <a:p>
            <a:r>
              <a:rPr lang="en-US"/>
              <a:t>Click icon to add picture</a:t>
            </a:r>
            <a:endParaRPr/>
          </a:p>
        </p:txBody>
      </p:sp>
      <p:pic>
        <p:nvPicPr>
          <p:cNvPr id="26" name="powerpoint_basics_v2_Final Designcorner.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
        <p:nvSpPr>
          <p:cNvPr id="27" name="Shape 27"/>
          <p:cNvSpPr>
            <a:spLocks noGrp="1"/>
          </p:cNvSpPr>
          <p:nvPr>
            <p:ph type="body" sz="quarter" idx="14"/>
          </p:nvPr>
        </p:nvSpPr>
        <p:spPr>
          <a:xfrm>
            <a:off x="6752986" y="6021198"/>
            <a:ext cx="11132028" cy="1927604"/>
          </a:xfrm>
          <a:prstGeom prst="rect">
            <a:avLst/>
          </a:prstGeom>
        </p:spPr>
        <p:txBody>
          <a:bodyPr wrap="none">
            <a:spAutoFit/>
          </a:bodyPr>
          <a:lstStyle/>
          <a:p>
            <a:pPr marL="0" lvl="0" indent="0">
              <a:spcBef>
                <a:spcPts val="0"/>
              </a:spcBef>
              <a:buSzTx/>
              <a:buNone/>
              <a:defRPr sz="12900">
                <a:solidFill>
                  <a:srgbClr val="F8BC00"/>
                </a:solidFill>
              </a:defRPr>
            </a:pPr>
            <a:r>
              <a:rPr lang="en-US"/>
              <a:t>Click to edit Master text styles</a:t>
            </a:r>
          </a:p>
        </p:txBody>
      </p:sp>
      <p:sp>
        <p:nvSpPr>
          <p:cNvPr id="28" name="Shape 28"/>
          <p:cNvSpPr>
            <a:spLocks noGrp="1"/>
          </p:cNvSpPr>
          <p:nvPr>
            <p:ph type="body" sz="quarter" idx="15"/>
          </p:nvPr>
        </p:nvSpPr>
        <p:spPr>
          <a:xfrm>
            <a:off x="8132427" y="8405047"/>
            <a:ext cx="8373146" cy="952972"/>
          </a:xfrm>
          <a:prstGeom prst="rect">
            <a:avLst/>
          </a:prstGeom>
        </p:spPr>
        <p:txBody>
          <a:bodyPr wrap="none">
            <a:spAutoFit/>
          </a:bodyPr>
          <a:lstStyle>
            <a:lvl1pPr marL="0" indent="0">
              <a:spcBef>
                <a:spcPts val="0"/>
              </a:spcBef>
              <a:buSzTx/>
              <a:buNone/>
              <a:defRPr sz="6000" b="1">
                <a:solidFill>
                  <a:srgbClr val="FFFFFF"/>
                </a:solidFill>
              </a:defRPr>
            </a:lvl1pPr>
          </a:lstStyle>
          <a:p>
            <a:pPr lvl="0"/>
            <a:r>
              <a:rPr lang="en-US"/>
              <a:t>Click to edit Master text styles</a:t>
            </a:r>
          </a:p>
        </p:txBody>
      </p:sp>
      <p:pic>
        <p:nvPicPr>
          <p:cNvPr id="29" name="IES_logo_landscape_white.pdf"/>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467240" y="382857"/>
            <a:ext cx="3678178" cy="1273558"/>
          </a:xfrm>
          <a:prstGeom prst="rect">
            <a:avLst/>
          </a:prstGeom>
          <a:ln w="12700">
            <a:miter lim="400000"/>
          </a:ln>
        </p:spPr>
      </p:pic>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pic>
        <p:nvPicPr>
          <p:cNvPr id="2" name="Picture 1" descr="Logo&#10;&#10;Description automatically generated with medium confidence">
            <a:extLst>
              <a:ext uri="{FF2B5EF4-FFF2-40B4-BE49-F238E27FC236}">
                <a16:creationId xmlns:a16="http://schemas.microsoft.com/office/drawing/2014/main" id="{31EAC68C-BD1B-3C57-272A-B30B3047B9F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296930540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1_Sample Text Page">
    <p:bg>
      <p:bgPr>
        <a:solidFill>
          <a:srgbClr val="FFFFFF"/>
        </a:solidFill>
        <a:effectLst/>
      </p:bgPr>
    </p:bg>
    <p:spTree>
      <p:nvGrpSpPr>
        <p:cNvPr id="1" name=""/>
        <p:cNvGrpSpPr/>
        <p:nvPr/>
      </p:nvGrpSpPr>
      <p:grpSpPr>
        <a:xfrm>
          <a:off x="0" y="0"/>
          <a:ext cx="0" cy="0"/>
          <a:chOff x="0" y="0"/>
          <a:chExt cx="0" cy="0"/>
        </a:xfrm>
      </p:grpSpPr>
      <p:sp>
        <p:nvSpPr>
          <p:cNvPr id="37" name="Shape 37"/>
          <p:cNvSpPr>
            <a:spLocks noGrp="1"/>
          </p:cNvSpPr>
          <p:nvPr>
            <p:ph type="body" sz="quarter" idx="13"/>
          </p:nvPr>
        </p:nvSpPr>
        <p:spPr>
          <a:xfrm>
            <a:off x="960121" y="2194196"/>
            <a:ext cx="22357080" cy="1826141"/>
          </a:xfrm>
          <a:prstGeom prst="rect">
            <a:avLst/>
          </a:prstGeom>
        </p:spPr>
        <p:txBody>
          <a:bodyPr wrap="square">
            <a:spAutoFit/>
          </a:bodyPr>
          <a:lstStyle>
            <a:lvl1pPr marL="0" indent="0">
              <a:spcBef>
                <a:spcPts val="0"/>
              </a:spcBef>
              <a:buSzTx/>
              <a:buNone/>
              <a:defRPr sz="11200">
                <a:solidFill>
                  <a:srgbClr val="EFA731"/>
                </a:solidFill>
              </a:defRPr>
            </a:lvl1pPr>
          </a:lstStyle>
          <a:p>
            <a:pPr lvl="0"/>
            <a:r>
              <a:rPr lang="en-US"/>
              <a:t>Click to edit Master text styles</a:t>
            </a:r>
          </a:p>
        </p:txBody>
      </p:sp>
      <p:sp>
        <p:nvSpPr>
          <p:cNvPr id="38" name="Shape 38"/>
          <p:cNvSpPr>
            <a:spLocks noGrp="1"/>
          </p:cNvSpPr>
          <p:nvPr>
            <p:ph type="body" sz="quarter" idx="14"/>
          </p:nvPr>
        </p:nvSpPr>
        <p:spPr>
          <a:xfrm>
            <a:off x="960120" y="4224539"/>
            <a:ext cx="22357080" cy="1118255"/>
          </a:xfrm>
          <a:prstGeom prst="rect">
            <a:avLst/>
          </a:prstGeom>
        </p:spPr>
        <p:txBody>
          <a:bodyPr wrap="square">
            <a:spAutoFit/>
          </a:bodyPr>
          <a:lstStyle>
            <a:lvl1pPr marL="0" indent="0">
              <a:spcBef>
                <a:spcPts val="0"/>
              </a:spcBef>
              <a:buSzTx/>
              <a:buNone/>
              <a:defRPr sz="6600" b="1">
                <a:solidFill>
                  <a:srgbClr val="378FC2"/>
                </a:solidFill>
              </a:defRPr>
            </a:lvl1pPr>
          </a:lstStyle>
          <a:p>
            <a:pPr lvl="0"/>
            <a:r>
              <a:rPr lang="en-US"/>
              <a:t>Click to edit Master text styles</a:t>
            </a:r>
          </a:p>
        </p:txBody>
      </p:sp>
      <p:sp>
        <p:nvSpPr>
          <p:cNvPr id="39" name="Shape 39"/>
          <p:cNvSpPr>
            <a:spLocks noGrp="1"/>
          </p:cNvSpPr>
          <p:nvPr>
            <p:ph type="body" sz="half" idx="15" hasCustomPrompt="1"/>
          </p:nvPr>
        </p:nvSpPr>
        <p:spPr>
          <a:xfrm>
            <a:off x="960120" y="5751392"/>
            <a:ext cx="22357080" cy="718145"/>
          </a:xfrm>
          <a:prstGeom prst="rect">
            <a:avLst/>
          </a:prstGeom>
        </p:spPr>
        <p:txBody>
          <a:bodyPr wrap="square" anchor="t">
            <a:spAutoFit/>
          </a:bodyPr>
          <a:lstStyle>
            <a:lvl1pPr marL="0" indent="0">
              <a:spcBef>
                <a:spcPts val="5900"/>
              </a:spcBef>
              <a:buSzTx/>
              <a:buNone/>
              <a:defRPr>
                <a:solidFill>
                  <a:srgbClr val="378FC2"/>
                </a:solidFill>
              </a:defRPr>
            </a:lvl1pPr>
          </a:lstStyle>
          <a:p>
            <a:pPr lvl="0"/>
            <a:r>
              <a:rPr lang="en-US" dirty="0"/>
              <a:t>Click to edit Master text styles</a:t>
            </a:r>
          </a:p>
        </p:txBody>
      </p:sp>
      <p:sp>
        <p:nvSpPr>
          <p:cNvPr id="40" name="Shape 40"/>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FE2EEE3B-E3FC-DC44-89A0-E67220C0A5B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2132896175"/>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1_Pull Qoute">
    <p:bg>
      <p:bgPr>
        <a:solidFill>
          <a:srgbClr val="FFFFFF"/>
        </a:solidFill>
        <a:effectLst/>
      </p:bgPr>
    </p:bg>
    <p:spTree>
      <p:nvGrpSpPr>
        <p:cNvPr id="1" name=""/>
        <p:cNvGrpSpPr/>
        <p:nvPr/>
      </p:nvGrpSpPr>
      <p:grpSpPr>
        <a:xfrm>
          <a:off x="0" y="0"/>
          <a:ext cx="0" cy="0"/>
          <a:chOff x="0" y="0"/>
          <a:chExt cx="0" cy="0"/>
        </a:xfrm>
      </p:grpSpPr>
      <p:sp>
        <p:nvSpPr>
          <p:cNvPr id="47" name="Shape 47"/>
          <p:cNvSpPr>
            <a:spLocks noGrp="1"/>
          </p:cNvSpPr>
          <p:nvPr>
            <p:ph type="body" sz="half" idx="13"/>
          </p:nvPr>
        </p:nvSpPr>
        <p:spPr>
          <a:xfrm>
            <a:off x="4443826" y="3113385"/>
            <a:ext cx="16386142" cy="7489230"/>
          </a:xfrm>
          <a:prstGeom prst="rect">
            <a:avLst/>
          </a:prstGeom>
        </p:spPr>
        <p:txBody>
          <a:bodyPr>
            <a:spAutoFit/>
          </a:bodyPr>
          <a:lstStyle>
            <a:lvl1pPr marL="0" indent="0">
              <a:spcBef>
                <a:spcPts val="0"/>
              </a:spcBef>
              <a:buSzTx/>
              <a:buNone/>
              <a:defRPr sz="8000">
                <a:solidFill>
                  <a:srgbClr val="378FC2"/>
                </a:solidFill>
              </a:defRPr>
            </a:lvl1pPr>
          </a:lstStyle>
          <a:p>
            <a:pPr lvl="0"/>
            <a:r>
              <a:rPr lang="en-US"/>
              <a:t>Click to edit Master text styles</a:t>
            </a:r>
          </a:p>
        </p:txBody>
      </p:sp>
      <p:sp>
        <p:nvSpPr>
          <p:cNvPr id="48" name="Shape 48"/>
          <p:cNvSpPr>
            <a:spLocks noGrp="1"/>
          </p:cNvSpPr>
          <p:nvPr>
            <p:ph type="sldNum" sz="quarter" idx="2"/>
          </p:nvPr>
        </p:nvSpPr>
        <p:spPr>
          <a:prstGeom prst="rect">
            <a:avLst/>
          </a:prstGeom>
        </p:spPr>
        <p:txBody>
          <a:bodyPr/>
          <a:lstStyle/>
          <a:p>
            <a:fld id="{86CB4B4D-7CA3-9044-876B-883B54F8677D}" type="slidenum">
              <a:t>‹#›</a:t>
            </a:fld>
            <a:endParaRPr/>
          </a:p>
        </p:txBody>
      </p:sp>
      <p:pic>
        <p:nvPicPr>
          <p:cNvPr id="4" name="powerpoint_basics_v2_Final Designcorner.png">
            <a:extLst>
              <a:ext uri="{FF2B5EF4-FFF2-40B4-BE49-F238E27FC236}">
                <a16:creationId xmlns:a16="http://schemas.microsoft.com/office/drawing/2014/main" id="{76647DCF-ADE8-7040-86EC-D584691A8DD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Tree>
    <p:extLst>
      <p:ext uri="{BB962C8B-B14F-4D97-AF65-F5344CB8AC3E}">
        <p14:creationId xmlns:p14="http://schemas.microsoft.com/office/powerpoint/2010/main" val="3778860260"/>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bullets">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1441739" y="1811347"/>
            <a:ext cx="21677339" cy="694800"/>
          </a:xfrm>
        </p:spPr>
        <p:txBody>
          <a:bodyPr>
            <a:noAutofit/>
          </a:bodyPr>
          <a:lstStyle>
            <a:lvl1pPr algn="l">
              <a:defRPr sz="4800" b="1"/>
            </a:lvl1pPr>
          </a:lstStyle>
          <a:p>
            <a:r>
              <a:rPr lang="en-US" dirty="0"/>
              <a:t>Bulleted </a:t>
            </a:r>
            <a:endParaRPr lang="en-GB" dirty="0"/>
          </a:p>
        </p:txBody>
      </p:sp>
      <p:sp>
        <p:nvSpPr>
          <p:cNvPr id="7" name="Text Placeholder 7">
            <a:extLst>
              <a:ext uri="{FF2B5EF4-FFF2-40B4-BE49-F238E27FC236}">
                <a16:creationId xmlns:a16="http://schemas.microsoft.com/office/drawing/2014/main" id="{D519AD22-8AE8-BF41-B6DD-2B9D2979E473}"/>
              </a:ext>
            </a:extLst>
          </p:cNvPr>
          <p:cNvSpPr>
            <a:spLocks noGrp="1"/>
          </p:cNvSpPr>
          <p:nvPr>
            <p:ph type="body" sz="quarter" idx="10"/>
          </p:nvPr>
        </p:nvSpPr>
        <p:spPr>
          <a:xfrm>
            <a:off x="1441740" y="3130972"/>
            <a:ext cx="21677339" cy="9005609"/>
          </a:xfrm>
          <a:prstGeom prst="rect">
            <a:avLst/>
          </a:prstGeom>
        </p:spPr>
        <p:txBody>
          <a:bodyPr anchor="t" anchorCtr="0">
            <a:normAutofit/>
          </a:bodyPr>
          <a:lstStyle>
            <a:lvl1pPr marL="571500" indent="-571500" algn="l">
              <a:lnSpc>
                <a:spcPct val="100000"/>
              </a:lnSpc>
              <a:spcBef>
                <a:spcPts val="600"/>
              </a:spcBef>
              <a:spcAft>
                <a:spcPts val="1200"/>
              </a:spcAft>
              <a:buClr>
                <a:srgbClr val="378FC2"/>
              </a:buClr>
              <a:buSzPct val="150000"/>
              <a:buFont typeface="Arial" panose="020B0604020202020204" pitchFamily="34" charset="0"/>
              <a:buChar char="•"/>
              <a:defRPr sz="4800"/>
            </a:lvl1pPr>
            <a:lvl2pPr marL="1244600" indent="-571500" algn="l">
              <a:lnSpc>
                <a:spcPct val="100000"/>
              </a:lnSpc>
              <a:spcBef>
                <a:spcPts val="600"/>
              </a:spcBef>
              <a:spcAft>
                <a:spcPts val="1200"/>
              </a:spcAft>
              <a:buClr>
                <a:srgbClr val="378FC2"/>
              </a:buClr>
              <a:buSzPct val="150000"/>
              <a:buFont typeface="Arial" panose="020B0604020202020204" pitchFamily="34" charset="0"/>
              <a:buChar char="•"/>
              <a:defRPr sz="4800"/>
            </a:lvl2pPr>
            <a:lvl3pPr marL="1981200" indent="-571500" algn="l">
              <a:lnSpc>
                <a:spcPct val="100000"/>
              </a:lnSpc>
              <a:spcBef>
                <a:spcPts val="600"/>
              </a:spcBef>
              <a:spcAft>
                <a:spcPts val="1200"/>
              </a:spcAft>
              <a:buClr>
                <a:srgbClr val="378FC2"/>
              </a:buClr>
              <a:buSzPct val="150000"/>
              <a:buFont typeface="Arial" panose="020B0604020202020204" pitchFamily="34" charset="0"/>
              <a:buChar char="•"/>
              <a:defRPr sz="4800"/>
            </a:lvl3pPr>
            <a:lvl4pPr marL="2692400" indent="-571500" algn="l">
              <a:lnSpc>
                <a:spcPct val="100000"/>
              </a:lnSpc>
              <a:spcBef>
                <a:spcPts val="600"/>
              </a:spcBef>
              <a:spcAft>
                <a:spcPts val="1200"/>
              </a:spcAft>
              <a:buClr>
                <a:srgbClr val="378FC2"/>
              </a:buClr>
              <a:buSzPct val="150000"/>
              <a:buFont typeface="Arial" panose="020B0604020202020204" pitchFamily="34" charset="0"/>
              <a:buChar char="•"/>
              <a:defRPr sz="4800"/>
            </a:lvl4pPr>
            <a:lvl5pPr marL="3403600" indent="-571500" algn="l">
              <a:lnSpc>
                <a:spcPct val="100000"/>
              </a:lnSpc>
              <a:spcBef>
                <a:spcPts val="600"/>
              </a:spcBef>
              <a:spcAft>
                <a:spcPts val="1200"/>
              </a:spcAft>
              <a:buClr>
                <a:srgbClr val="378FC2"/>
              </a:buClr>
              <a:buSzPct val="150000"/>
              <a:buFont typeface="Arial" panose="020B0604020202020204" pitchFamily="34" charset="0"/>
              <a:buChar char="•"/>
              <a:defRPr sz="4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hape 37">
            <a:extLst>
              <a:ext uri="{FF2B5EF4-FFF2-40B4-BE49-F238E27FC236}">
                <a16:creationId xmlns:a16="http://schemas.microsoft.com/office/drawing/2014/main" id="{6AA1071D-630D-8141-8F25-0D9A902CE581}"/>
              </a:ext>
            </a:extLst>
          </p:cNvPr>
          <p:cNvSpPr>
            <a:spLocks noGrp="1"/>
          </p:cNvSpPr>
          <p:nvPr>
            <p:ph type="body" sz="quarter" idx="13" hasCustomPrompt="1"/>
          </p:nvPr>
        </p:nvSpPr>
        <p:spPr>
          <a:xfrm>
            <a:off x="1441739" y="527991"/>
            <a:ext cx="21875461" cy="1118255"/>
          </a:xfrm>
          <a:prstGeom prst="rect">
            <a:avLst/>
          </a:prstGeom>
        </p:spPr>
        <p:txBody>
          <a:bodyPr wrap="square">
            <a:spAutoFit/>
          </a:bodyPr>
          <a:lstStyle>
            <a:lvl1pPr marL="0" indent="0" algn="l">
              <a:spcBef>
                <a:spcPts val="0"/>
              </a:spcBef>
              <a:buSzTx/>
              <a:buNone/>
              <a:defRPr sz="6600" b="1">
                <a:solidFill>
                  <a:srgbClr val="EFA731"/>
                </a:solidFill>
              </a:defRPr>
            </a:lvl1pPr>
          </a:lstStyle>
          <a:p>
            <a:pPr lvl="0"/>
            <a:r>
              <a:rPr lang="en-US" dirty="0"/>
              <a:t>Title sample</a:t>
            </a:r>
          </a:p>
        </p:txBody>
      </p:sp>
      <p:pic>
        <p:nvPicPr>
          <p:cNvPr id="3" name="Picture 2" descr="Logo&#10;&#10;Description automatically generated with medium confidence">
            <a:extLst>
              <a:ext uri="{FF2B5EF4-FFF2-40B4-BE49-F238E27FC236}">
                <a16:creationId xmlns:a16="http://schemas.microsoft.com/office/drawing/2014/main" id="{DE9EC087-B983-2B4F-F7F8-2A6FCFCA8B9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218171659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bullets">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1441739" y="1811347"/>
            <a:ext cx="21677339" cy="694800"/>
          </a:xfrm>
        </p:spPr>
        <p:txBody>
          <a:bodyPr>
            <a:noAutofit/>
          </a:bodyPr>
          <a:lstStyle>
            <a:lvl1pPr algn="l">
              <a:defRPr sz="4800" b="1"/>
            </a:lvl1pPr>
          </a:lstStyle>
          <a:p>
            <a:r>
              <a:rPr lang="en-US" dirty="0"/>
              <a:t>Bulleted </a:t>
            </a:r>
            <a:endParaRPr lang="en-GB" dirty="0"/>
          </a:p>
        </p:txBody>
      </p:sp>
      <p:sp>
        <p:nvSpPr>
          <p:cNvPr id="7" name="Text Placeholder 7">
            <a:extLst>
              <a:ext uri="{FF2B5EF4-FFF2-40B4-BE49-F238E27FC236}">
                <a16:creationId xmlns:a16="http://schemas.microsoft.com/office/drawing/2014/main" id="{D519AD22-8AE8-BF41-B6DD-2B9D2979E473}"/>
              </a:ext>
            </a:extLst>
          </p:cNvPr>
          <p:cNvSpPr>
            <a:spLocks noGrp="1"/>
          </p:cNvSpPr>
          <p:nvPr>
            <p:ph type="body" sz="quarter" idx="10"/>
          </p:nvPr>
        </p:nvSpPr>
        <p:spPr>
          <a:xfrm>
            <a:off x="1441740" y="3130972"/>
            <a:ext cx="21677339" cy="9005609"/>
          </a:xfrm>
          <a:prstGeom prst="rect">
            <a:avLst/>
          </a:prstGeom>
        </p:spPr>
        <p:txBody>
          <a:bodyPr anchor="t" anchorCtr="0">
            <a:normAutofit/>
          </a:bodyPr>
          <a:lstStyle>
            <a:lvl1pPr marL="571500" indent="-571500" algn="l">
              <a:lnSpc>
                <a:spcPct val="100000"/>
              </a:lnSpc>
              <a:spcBef>
                <a:spcPts val="600"/>
              </a:spcBef>
              <a:spcAft>
                <a:spcPts val="1200"/>
              </a:spcAft>
              <a:buClr>
                <a:srgbClr val="378FC2"/>
              </a:buClr>
              <a:buSzPct val="150000"/>
              <a:buFont typeface="Arial" panose="020B0604020202020204" pitchFamily="34" charset="0"/>
              <a:buChar char="•"/>
              <a:defRPr sz="4800"/>
            </a:lvl1pPr>
            <a:lvl2pPr marL="1244600" indent="-571500" algn="l">
              <a:lnSpc>
                <a:spcPct val="100000"/>
              </a:lnSpc>
              <a:spcBef>
                <a:spcPts val="600"/>
              </a:spcBef>
              <a:spcAft>
                <a:spcPts val="1200"/>
              </a:spcAft>
              <a:buClr>
                <a:srgbClr val="378FC2"/>
              </a:buClr>
              <a:buSzPct val="150000"/>
              <a:buFont typeface="Arial" panose="020B0604020202020204" pitchFamily="34" charset="0"/>
              <a:buChar char="•"/>
              <a:defRPr sz="4800"/>
            </a:lvl2pPr>
            <a:lvl3pPr marL="1981200" indent="-571500" algn="l">
              <a:lnSpc>
                <a:spcPct val="100000"/>
              </a:lnSpc>
              <a:spcBef>
                <a:spcPts val="600"/>
              </a:spcBef>
              <a:spcAft>
                <a:spcPts val="1200"/>
              </a:spcAft>
              <a:buClr>
                <a:srgbClr val="378FC2"/>
              </a:buClr>
              <a:buSzPct val="150000"/>
              <a:buFont typeface="Arial" panose="020B0604020202020204" pitchFamily="34" charset="0"/>
              <a:buChar char="•"/>
              <a:defRPr sz="4800"/>
            </a:lvl3pPr>
            <a:lvl4pPr marL="2692400" indent="-571500" algn="l">
              <a:lnSpc>
                <a:spcPct val="100000"/>
              </a:lnSpc>
              <a:spcBef>
                <a:spcPts val="600"/>
              </a:spcBef>
              <a:spcAft>
                <a:spcPts val="1200"/>
              </a:spcAft>
              <a:buClr>
                <a:srgbClr val="378FC2"/>
              </a:buClr>
              <a:buSzPct val="150000"/>
              <a:buFont typeface="Arial" panose="020B0604020202020204" pitchFamily="34" charset="0"/>
              <a:buChar char="•"/>
              <a:defRPr sz="4800"/>
            </a:lvl4pPr>
            <a:lvl5pPr marL="3403600" indent="-571500" algn="l">
              <a:lnSpc>
                <a:spcPct val="100000"/>
              </a:lnSpc>
              <a:spcBef>
                <a:spcPts val="600"/>
              </a:spcBef>
              <a:spcAft>
                <a:spcPts val="1200"/>
              </a:spcAft>
              <a:buClr>
                <a:srgbClr val="378FC2"/>
              </a:buClr>
              <a:buSzPct val="150000"/>
              <a:buFont typeface="Arial" panose="020B0604020202020204" pitchFamily="34" charset="0"/>
              <a:buChar char="•"/>
              <a:defRPr sz="4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hape 37">
            <a:extLst>
              <a:ext uri="{FF2B5EF4-FFF2-40B4-BE49-F238E27FC236}">
                <a16:creationId xmlns:a16="http://schemas.microsoft.com/office/drawing/2014/main" id="{6AA1071D-630D-8141-8F25-0D9A902CE581}"/>
              </a:ext>
            </a:extLst>
          </p:cNvPr>
          <p:cNvSpPr>
            <a:spLocks noGrp="1"/>
          </p:cNvSpPr>
          <p:nvPr>
            <p:ph type="body" sz="quarter" idx="13" hasCustomPrompt="1"/>
          </p:nvPr>
        </p:nvSpPr>
        <p:spPr>
          <a:xfrm>
            <a:off x="1441739" y="527991"/>
            <a:ext cx="21875461" cy="1118255"/>
          </a:xfrm>
          <a:prstGeom prst="rect">
            <a:avLst/>
          </a:prstGeom>
        </p:spPr>
        <p:txBody>
          <a:bodyPr wrap="square">
            <a:spAutoFit/>
          </a:bodyPr>
          <a:lstStyle>
            <a:lvl1pPr marL="0" indent="0" algn="l">
              <a:spcBef>
                <a:spcPts val="0"/>
              </a:spcBef>
              <a:buSzTx/>
              <a:buNone/>
              <a:defRPr sz="6600" b="1">
                <a:solidFill>
                  <a:srgbClr val="EFA731"/>
                </a:solidFill>
              </a:defRPr>
            </a:lvl1pPr>
          </a:lstStyle>
          <a:p>
            <a:pPr lvl="0"/>
            <a:r>
              <a:rPr lang="en-US" dirty="0"/>
              <a:t>Title sample</a:t>
            </a:r>
          </a:p>
        </p:txBody>
      </p:sp>
      <p:pic>
        <p:nvPicPr>
          <p:cNvPr id="3" name="Picture 2" descr="Logo&#10;&#10;Description automatically generated with medium confidence">
            <a:extLst>
              <a:ext uri="{FF2B5EF4-FFF2-40B4-BE49-F238E27FC236}">
                <a16:creationId xmlns:a16="http://schemas.microsoft.com/office/drawing/2014/main" id="{12AC60F1-04A2-8A67-EC93-138C2B7EC4F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1653772319"/>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left aligned">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
        <p:nvSpPr>
          <p:cNvPr id="7" name="Title 1">
            <a:extLst>
              <a:ext uri="{FF2B5EF4-FFF2-40B4-BE49-F238E27FC236}">
                <a16:creationId xmlns:a16="http://schemas.microsoft.com/office/drawing/2014/main" id="{E8202B61-4688-834F-8835-C61DE1224839}"/>
              </a:ext>
            </a:extLst>
          </p:cNvPr>
          <p:cNvSpPr>
            <a:spLocks noGrp="1"/>
          </p:cNvSpPr>
          <p:nvPr>
            <p:ph type="title" hasCustomPrompt="1"/>
          </p:nvPr>
        </p:nvSpPr>
        <p:spPr>
          <a:xfrm>
            <a:off x="1441741" y="623393"/>
            <a:ext cx="20726400" cy="1002207"/>
          </a:xfrm>
        </p:spPr>
        <p:txBody>
          <a:bodyPr anchor="t">
            <a:normAutofit/>
          </a:bodyPr>
          <a:lstStyle>
            <a:lvl1pPr algn="l">
              <a:lnSpc>
                <a:spcPct val="110000"/>
              </a:lnSpc>
              <a:defRPr sz="6600" b="1" cap="none" baseline="0">
                <a:solidFill>
                  <a:schemeClr val="tx2"/>
                </a:solidFill>
              </a:defRPr>
            </a:lvl1pPr>
          </a:lstStyle>
          <a:p>
            <a:r>
              <a:rPr lang="en-US" dirty="0"/>
              <a:t>Section title</a:t>
            </a:r>
            <a:endParaRPr lang="en-GB" dirty="0"/>
          </a:p>
        </p:txBody>
      </p:sp>
      <p:sp>
        <p:nvSpPr>
          <p:cNvPr id="8" name="Text Placeholder 7">
            <a:extLst>
              <a:ext uri="{FF2B5EF4-FFF2-40B4-BE49-F238E27FC236}">
                <a16:creationId xmlns:a16="http://schemas.microsoft.com/office/drawing/2014/main" id="{A1E151C7-26AC-2845-90CE-BE7873905357}"/>
              </a:ext>
            </a:extLst>
          </p:cNvPr>
          <p:cNvSpPr>
            <a:spLocks noGrp="1"/>
          </p:cNvSpPr>
          <p:nvPr>
            <p:ph type="body" sz="quarter" idx="10" hasCustomPrompt="1"/>
          </p:nvPr>
        </p:nvSpPr>
        <p:spPr>
          <a:xfrm>
            <a:off x="1441450" y="3421063"/>
            <a:ext cx="21677339" cy="8687810"/>
          </a:xfrm>
          <a:prstGeom prst="rect">
            <a:avLst/>
          </a:prstGeom>
        </p:spPr>
        <p:txBody>
          <a:bodyPr anchor="t" anchorCtr="0">
            <a:normAutofit/>
          </a:bodyPr>
          <a:lstStyle>
            <a:lvl1pPr marL="0" indent="0" algn="l">
              <a:lnSpc>
                <a:spcPct val="100000"/>
              </a:lnSpc>
              <a:spcBef>
                <a:spcPts val="600"/>
              </a:spcBef>
              <a:spcAft>
                <a:spcPts val="0"/>
              </a:spcAft>
              <a:buFontTx/>
              <a:buNone/>
              <a:defRPr sz="4800"/>
            </a:lvl1pPr>
            <a:lvl2pPr marL="0" indent="0" algn="l">
              <a:lnSpc>
                <a:spcPct val="100000"/>
              </a:lnSpc>
              <a:spcBef>
                <a:spcPts val="600"/>
              </a:spcBef>
              <a:spcAft>
                <a:spcPts val="0"/>
              </a:spcAft>
              <a:buFontTx/>
              <a:buNone/>
              <a:defRPr sz="4000"/>
            </a:lvl2pPr>
            <a:lvl3pPr marL="0" indent="0" algn="l">
              <a:lnSpc>
                <a:spcPct val="100000"/>
              </a:lnSpc>
              <a:spcBef>
                <a:spcPts val="600"/>
              </a:spcBef>
              <a:spcAft>
                <a:spcPts val="0"/>
              </a:spcAft>
              <a:buFontTx/>
              <a:buNone/>
              <a:defRPr sz="4000"/>
            </a:lvl3pPr>
            <a:lvl4pPr marL="0" indent="0" algn="l">
              <a:lnSpc>
                <a:spcPct val="100000"/>
              </a:lnSpc>
              <a:spcBef>
                <a:spcPts val="600"/>
              </a:spcBef>
              <a:spcAft>
                <a:spcPts val="0"/>
              </a:spcAft>
              <a:buFontTx/>
              <a:buNone/>
              <a:defRPr sz="4000"/>
            </a:lvl4pPr>
            <a:lvl5pPr marL="0" indent="0" algn="l">
              <a:lnSpc>
                <a:spcPct val="100000"/>
              </a:lnSpc>
              <a:spcBef>
                <a:spcPts val="600"/>
              </a:spcBef>
              <a:spcAft>
                <a:spcPts val="0"/>
              </a:spcAft>
              <a:buFontTx/>
              <a:buNone/>
              <a:defRPr sz="4000"/>
            </a:lvl5pPr>
          </a:lstStyle>
          <a:p>
            <a:pPr lvl="0"/>
            <a:r>
              <a:rPr lang="en-US" dirty="0"/>
              <a:t>Body copy text to sit here</a:t>
            </a:r>
          </a:p>
          <a:p>
            <a:pPr lvl="0"/>
            <a:endParaRPr lang="en-GB" dirty="0"/>
          </a:p>
        </p:txBody>
      </p:sp>
      <p:sp>
        <p:nvSpPr>
          <p:cNvPr id="5" name="Text Placeholder 4">
            <a:extLst>
              <a:ext uri="{FF2B5EF4-FFF2-40B4-BE49-F238E27FC236}">
                <a16:creationId xmlns:a16="http://schemas.microsoft.com/office/drawing/2014/main" id="{71DE80F1-EC26-1045-A72D-EFB69CE483C7}"/>
              </a:ext>
            </a:extLst>
          </p:cNvPr>
          <p:cNvSpPr>
            <a:spLocks noGrp="1"/>
          </p:cNvSpPr>
          <p:nvPr>
            <p:ph type="body" sz="quarter" idx="11" hasCustomPrompt="1"/>
          </p:nvPr>
        </p:nvSpPr>
        <p:spPr>
          <a:xfrm>
            <a:off x="1441450" y="1872086"/>
            <a:ext cx="7735888" cy="791104"/>
          </a:xfrm>
        </p:spPr>
        <p:txBody>
          <a:bodyPr/>
          <a:lstStyle>
            <a:lvl1pPr algn="l">
              <a:defRPr sz="4800" b="1"/>
            </a:lvl1pPr>
          </a:lstStyle>
          <a:p>
            <a:r>
              <a:rPr lang="en-US" dirty="0"/>
              <a:t>Text only</a:t>
            </a:r>
            <a:endParaRPr lang="en-GB" dirty="0"/>
          </a:p>
        </p:txBody>
      </p:sp>
      <p:pic>
        <p:nvPicPr>
          <p:cNvPr id="2" name="Picture 1" descr="Logo&#10;&#10;Description automatically generated with medium confidence">
            <a:extLst>
              <a:ext uri="{FF2B5EF4-FFF2-40B4-BE49-F238E27FC236}">
                <a16:creationId xmlns:a16="http://schemas.microsoft.com/office/drawing/2014/main" id="{262EB0BF-6B3A-4B6D-5387-F2A3B1DBCD9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32792417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8918737"/>
            <a:ext cx="5570903" cy="4805730"/>
          </a:xfrm>
          <a:prstGeom prst="rect">
            <a:avLst/>
          </a:prstGeom>
          <a:ln w="12700">
            <a:miter lim="400000"/>
          </a:ln>
        </p:spPr>
      </p:pic>
      <p:sp>
        <p:nvSpPr>
          <p:cNvPr id="2" name="Title 1">
            <a:extLst>
              <a:ext uri="{FF2B5EF4-FFF2-40B4-BE49-F238E27FC236}">
                <a16:creationId xmlns:a16="http://schemas.microsoft.com/office/drawing/2014/main" id="{50EC3F9F-771A-4047-8FBD-FE558D6A6878}"/>
              </a:ext>
            </a:extLst>
          </p:cNvPr>
          <p:cNvSpPr>
            <a:spLocks noGrp="1"/>
          </p:cNvSpPr>
          <p:nvPr>
            <p:ph type="title" hasCustomPrompt="1"/>
          </p:nvPr>
        </p:nvSpPr>
        <p:spPr>
          <a:xfrm>
            <a:off x="3505200" y="2743200"/>
            <a:ext cx="19189700" cy="695795"/>
          </a:xfrm>
        </p:spPr>
        <p:txBody>
          <a:bodyPr>
            <a:noAutofit/>
          </a:bodyPr>
          <a:lstStyle>
            <a:lvl1pPr algn="l">
              <a:defRPr sz="4800" b="1"/>
            </a:lvl1pPr>
          </a:lstStyle>
          <a:p>
            <a:r>
              <a:rPr lang="en-US" dirty="0"/>
              <a:t>Smart Art Sample</a:t>
            </a:r>
            <a:endParaRPr lang="en-GB" dirty="0"/>
          </a:p>
        </p:txBody>
      </p:sp>
      <p:pic>
        <p:nvPicPr>
          <p:cNvPr id="3" name="Picture 2" descr="Logo&#10;&#10;Description automatically generated with medium confidence">
            <a:extLst>
              <a:ext uri="{FF2B5EF4-FFF2-40B4-BE49-F238E27FC236}">
                <a16:creationId xmlns:a16="http://schemas.microsoft.com/office/drawing/2014/main" id="{5C760436-3BE7-3C1E-FC5B-8966AD700E7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2767094497"/>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Ie Chart Sample">
    <p:bg>
      <p:bgPr>
        <a:solidFill>
          <a:srgbClr val="FFFFFF"/>
        </a:solidFill>
        <a:effectLst/>
      </p:bgPr>
    </p:bg>
    <p:spTree>
      <p:nvGrpSpPr>
        <p:cNvPr id="1" name=""/>
        <p:cNvGrpSpPr/>
        <p:nvPr/>
      </p:nvGrpSpPr>
      <p:grpSpPr>
        <a:xfrm>
          <a:off x="0" y="0"/>
          <a:ext cx="0" cy="0"/>
          <a:chOff x="0" y="0"/>
          <a:chExt cx="0" cy="0"/>
        </a:xfrm>
      </p:grpSpPr>
      <p:sp>
        <p:nvSpPr>
          <p:cNvPr id="58" name="Shape 58"/>
          <p:cNvSpPr>
            <a:spLocks noGrp="1"/>
          </p:cNvSpPr>
          <p:nvPr>
            <p:ph type="sldNum" sz="quarter" idx="2"/>
          </p:nvPr>
        </p:nvSpPr>
        <p:spPr>
          <a:prstGeom prst="rect">
            <a:avLst/>
          </a:prstGeom>
        </p:spPr>
        <p:txBody>
          <a:bodyPr/>
          <a:lstStyle/>
          <a:p>
            <a:fld id="{86CB4B4D-7CA3-9044-876B-883B54F8677D}" type="slidenum">
              <a:t>‹#›</a:t>
            </a:fld>
            <a:endParaRPr/>
          </a:p>
        </p:txBody>
      </p:sp>
      <p:pic>
        <p:nvPicPr>
          <p:cNvPr id="6" name="powerpoint_basics_v2_Final Designcorner.png">
            <a:extLst>
              <a:ext uri="{FF2B5EF4-FFF2-40B4-BE49-F238E27FC236}">
                <a16:creationId xmlns:a16="http://schemas.microsoft.com/office/drawing/2014/main" id="{74955D49-63DC-AB49-9057-018E8BD5F7F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190" y="10866783"/>
            <a:ext cx="3312687" cy="2857684"/>
          </a:xfrm>
          <a:prstGeom prst="rect">
            <a:avLst/>
          </a:prstGeom>
          <a:ln w="12700">
            <a:miter lim="400000"/>
          </a:ln>
        </p:spPr>
      </p:pic>
      <p:pic>
        <p:nvPicPr>
          <p:cNvPr id="2" name="Picture 1" descr="Logo&#10;&#10;Description automatically generated with medium confidence">
            <a:extLst>
              <a:ext uri="{FF2B5EF4-FFF2-40B4-BE49-F238E27FC236}">
                <a16:creationId xmlns:a16="http://schemas.microsoft.com/office/drawing/2014/main" id="{26D7F3CB-8569-04D6-0898-E3AEA5CAA76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1510301732"/>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Title &amp; Subtitle">
    <p:bg>
      <p:bgPr>
        <a:solidFill>
          <a:srgbClr val="FFFFFF"/>
        </a:solidFill>
        <a:effectLst/>
      </p:bgPr>
    </p:bg>
    <p:spTree>
      <p:nvGrpSpPr>
        <p:cNvPr id="1" name=""/>
        <p:cNvGrpSpPr/>
        <p:nvPr/>
      </p:nvGrpSpPr>
      <p:grpSpPr>
        <a:xfrm>
          <a:off x="0" y="0"/>
          <a:ext cx="0" cy="0"/>
          <a:chOff x="0" y="0"/>
          <a:chExt cx="0" cy="0"/>
        </a:xfrm>
      </p:grpSpPr>
      <p:sp>
        <p:nvSpPr>
          <p:cNvPr id="18" name="Shape 18"/>
          <p:cNvSpPr>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41511268"/>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2" name="IES_logo_landscape.pdf"/>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0471409" y="387350"/>
            <a:ext cx="3652227" cy="1264573"/>
          </a:xfrm>
          <a:prstGeom prst="rect">
            <a:avLst/>
          </a:prstGeom>
          <a:ln w="12700">
            <a:miter lim="400000"/>
          </a:ln>
        </p:spPr>
      </p:pic>
      <p:sp>
        <p:nvSpPr>
          <p:cNvPr id="3" name="Shape 3"/>
          <p:cNvSpPr>
            <a:spLocks noGrp="1"/>
          </p:cNvSpPr>
          <p:nvPr>
            <p:ph type="title"/>
          </p:nvPr>
        </p:nvSpPr>
        <p:spPr>
          <a:xfrm>
            <a:off x="1689100" y="952500"/>
            <a:ext cx="21005800" cy="228600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rPr dirty="0"/>
              <a:t>Title Text</a:t>
            </a:r>
          </a:p>
        </p:txBody>
      </p:sp>
      <p:sp>
        <p:nvSpPr>
          <p:cNvPr id="4" name="Shape 4"/>
          <p:cNvSpPr>
            <a:spLocks noGrp="1"/>
          </p:cNvSpPr>
          <p:nvPr>
            <p:ph type="body" idx="1"/>
          </p:nvPr>
        </p:nvSpPr>
        <p:spPr>
          <a:xfrm>
            <a:off x="1689100" y="3238500"/>
            <a:ext cx="21005800" cy="901446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Autofit/>
          </a:bodyPr>
          <a:lstStyle/>
          <a:p>
            <a:r>
              <a:rPr dirty="0"/>
              <a:t>Body Level One</a:t>
            </a:r>
          </a:p>
          <a:p>
            <a:pPr lvl="1"/>
            <a:r>
              <a:rPr dirty="0"/>
              <a:t>Body Level Two</a:t>
            </a:r>
          </a:p>
          <a:p>
            <a:pPr lvl="2"/>
            <a:r>
              <a:rPr dirty="0"/>
              <a:t>Body Level Three</a:t>
            </a:r>
          </a:p>
          <a:p>
            <a:pPr lvl="3"/>
            <a:r>
              <a:rPr dirty="0"/>
              <a:t>Body Level Four</a:t>
            </a:r>
          </a:p>
          <a:p>
            <a:pPr lvl="4"/>
            <a:r>
              <a:rPr dirty="0"/>
              <a:t>Body Level Five</a:t>
            </a:r>
          </a:p>
        </p:txBody>
      </p:sp>
      <p:sp>
        <p:nvSpPr>
          <p:cNvPr id="5" name="Shape 5"/>
          <p:cNvSpPr>
            <a:spLocks noGrp="1"/>
          </p:cNvSpPr>
          <p:nvPr>
            <p:ph type="sldNum" sz="quarter" idx="2"/>
          </p:nvPr>
        </p:nvSpPr>
        <p:spPr>
          <a:xfrm>
            <a:off x="11959031" y="13081000"/>
            <a:ext cx="453238" cy="469900"/>
          </a:xfrm>
          <a:prstGeom prst="rect">
            <a:avLst/>
          </a:prstGeom>
          <a:ln w="12700">
            <a:miter lim="400000"/>
          </a:ln>
        </p:spPr>
        <p:txBody>
          <a:bodyPr wrap="none" lIns="50800" tIns="50800" rIns="50800" bIns="50800">
            <a:spAutoFit/>
          </a:bodyPr>
          <a:lstStyle>
            <a:lvl1pPr>
              <a:spcBef>
                <a:spcPts val="0"/>
              </a:spcBef>
              <a:defRPr sz="2400">
                <a:solidFill>
                  <a:srgbClr val="000000"/>
                </a:solidFill>
                <a:latin typeface="Helvetica Light"/>
                <a:ea typeface="Helvetica Light"/>
                <a:cs typeface="Helvetica Light"/>
                <a:sym typeface="Helvetica Light"/>
              </a:defRPr>
            </a:lvl1pPr>
          </a:lstStyle>
          <a:p>
            <a:fld id="{86CB4B4D-7CA3-9044-876B-883B54F8677D}" type="slidenum">
              <a:t>‹#›</a:t>
            </a:fld>
            <a:endParaRPr/>
          </a:p>
        </p:txBody>
      </p:sp>
      <p:pic>
        <p:nvPicPr>
          <p:cNvPr id="6" name="Picture 5" descr="Logo&#10;&#10;Description automatically generated with medium confidence">
            <a:extLst>
              <a:ext uri="{FF2B5EF4-FFF2-40B4-BE49-F238E27FC236}">
                <a16:creationId xmlns:a16="http://schemas.microsoft.com/office/drawing/2014/main" id="{C3AB18F9-E5E5-0803-6525-739D9BC0852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62" r:id="rId5"/>
    <p:sldLayoutId id="2147483660" r:id="rId6"/>
    <p:sldLayoutId id="2147483661" r:id="rId7"/>
    <p:sldLayoutId id="2147483659" r:id="rId8"/>
    <p:sldLayoutId id="2147483663" r:id="rId9"/>
  </p:sldLayoutIdLst>
  <p:transition spd="med"/>
  <p:txStyles>
    <p:titleStyle>
      <a:lvl1pPr marL="0" marR="0" indent="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378FC2"/>
          </a:solidFill>
          <a:uFillTx/>
          <a:latin typeface="+mn-lt"/>
          <a:ea typeface="+mn-ea"/>
          <a:cs typeface="+mn-cs"/>
          <a:sym typeface="Arial"/>
        </a:defRPr>
      </a:lvl1pPr>
      <a:lvl2pPr marL="0" marR="0" indent="228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2pPr>
      <a:lvl3pPr marL="0" marR="0" indent="457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3pPr>
      <a:lvl4pPr marL="0" marR="0" indent="685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4pPr>
      <a:lvl5pPr marL="0" marR="0" indent="9144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5pPr>
      <a:lvl6pPr marL="0" marR="0" indent="11430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6pPr>
      <a:lvl7pPr marL="0" marR="0" indent="13716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7pPr>
      <a:lvl8pPr marL="0" marR="0" indent="16002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8pPr>
      <a:lvl9pPr marL="0" marR="0" indent="1828800" algn="ctr" defTabSz="825500" eaLnBrk="1" latinLnBrk="0" hangingPunct="1">
        <a:lnSpc>
          <a:spcPct val="100000"/>
        </a:lnSpc>
        <a:spcBef>
          <a:spcPts val="0"/>
        </a:spcBef>
        <a:spcAft>
          <a:spcPts val="0"/>
        </a:spcAft>
        <a:buClrTx/>
        <a:buSzTx/>
        <a:buFontTx/>
        <a:buNone/>
        <a:tabLst/>
        <a:defRPr sz="11200" b="0" i="0" u="none" strike="noStrike" cap="none" spc="0" baseline="0">
          <a:ln>
            <a:noFill/>
          </a:ln>
          <a:solidFill>
            <a:srgbClr val="000000"/>
          </a:solidFill>
          <a:uFillTx/>
          <a:latin typeface="+mn-lt"/>
          <a:ea typeface="+mn-ea"/>
          <a:cs typeface="+mn-cs"/>
          <a:sym typeface="Arial"/>
        </a:defRPr>
      </a:lvl9pPr>
    </p:titleStyle>
    <p:bodyStyle>
      <a:lvl1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1pPr>
      <a:lvl2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2pPr>
      <a:lvl3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3pPr>
      <a:lvl4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4pPr>
      <a:lvl5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p:bodyStyle>
    <p:otherStyle>
      <a:lvl1pPr marL="0" marR="0" indent="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rtl="0" eaLnBrk="1" latinLnBrk="0" hangingPunct="1">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hyperlink" Target="https://www.employment-studies.co.uk/commission" TargetMode="Externa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a line&#10;&#10;Description automatically generated">
            <a:extLst>
              <a:ext uri="{FF2B5EF4-FFF2-40B4-BE49-F238E27FC236}">
                <a16:creationId xmlns:a16="http://schemas.microsoft.com/office/drawing/2014/main" id="{1F7F15F4-48CE-2360-DB94-E0598FB59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1187700555"/>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083BBB-EC72-065C-B6F2-B4FAAC0A041C}"/>
              </a:ext>
            </a:extLst>
          </p:cNvPr>
          <p:cNvSpPr>
            <a:spLocks noGrp="1"/>
          </p:cNvSpPr>
          <p:nvPr>
            <p:ph type="title"/>
          </p:nvPr>
        </p:nvSpPr>
        <p:spPr>
          <a:xfrm>
            <a:off x="1441739" y="1936039"/>
            <a:ext cx="21677339" cy="694800"/>
          </a:xfrm>
        </p:spPr>
        <p:txBody>
          <a:bodyPr/>
          <a:lstStyle/>
          <a:p>
            <a:r>
              <a:rPr lang="en-GB" dirty="0"/>
              <a:t>Economic, fiscal and social consequences</a:t>
            </a:r>
          </a:p>
        </p:txBody>
      </p:sp>
      <p:sp>
        <p:nvSpPr>
          <p:cNvPr id="3" name="Text Placeholder 2">
            <a:extLst>
              <a:ext uri="{FF2B5EF4-FFF2-40B4-BE49-F238E27FC236}">
                <a16:creationId xmlns:a16="http://schemas.microsoft.com/office/drawing/2014/main" id="{236FDF12-2E49-4586-FCEE-1EC48856E1D8}"/>
              </a:ext>
            </a:extLst>
          </p:cNvPr>
          <p:cNvSpPr>
            <a:spLocks noGrp="1"/>
          </p:cNvSpPr>
          <p:nvPr>
            <p:ph type="body" sz="quarter" idx="10"/>
          </p:nvPr>
        </p:nvSpPr>
        <p:spPr/>
        <p:txBody>
          <a:bodyPr>
            <a:normAutofit/>
          </a:bodyPr>
          <a:lstStyle/>
          <a:p>
            <a:r>
              <a:rPr lang="en-GB" dirty="0"/>
              <a:t>Focusing just on the fiscal impacts, had we maintained our position relative to others – as seventh highest employment in Europe – the public finances would be </a:t>
            </a:r>
            <a:r>
              <a:rPr lang="en-GB" b="1" dirty="0"/>
              <a:t>at least £16 billion a year stronger</a:t>
            </a:r>
          </a:p>
          <a:p>
            <a:r>
              <a:rPr lang="en-GB" dirty="0"/>
              <a:t>The economy would be </a:t>
            </a:r>
            <a:r>
              <a:rPr lang="en-GB" b="1" dirty="0"/>
              <a:t>at least £25 billion a year bigger</a:t>
            </a:r>
          </a:p>
          <a:p>
            <a:endParaRPr lang="en-GB" b="1" dirty="0"/>
          </a:p>
          <a:p>
            <a:r>
              <a:rPr lang="en-GB" dirty="0"/>
              <a:t>The size of the prize is therefore also significant, even with modest improvements</a:t>
            </a:r>
          </a:p>
          <a:p>
            <a:r>
              <a:rPr lang="en-GB" dirty="0"/>
              <a:t>Reaching just 5% more people with employment support, and helping just 3% more to get into work or get on in work, would save the Exchequer at least £300m a year and boost growth by at least £750m a year</a:t>
            </a:r>
          </a:p>
        </p:txBody>
      </p:sp>
      <p:sp>
        <p:nvSpPr>
          <p:cNvPr id="4" name="Text Placeholder 3">
            <a:extLst>
              <a:ext uri="{FF2B5EF4-FFF2-40B4-BE49-F238E27FC236}">
                <a16:creationId xmlns:a16="http://schemas.microsoft.com/office/drawing/2014/main" id="{90A12314-8B59-E813-92B4-0CFD1BC8073C}"/>
              </a:ext>
            </a:extLst>
          </p:cNvPr>
          <p:cNvSpPr>
            <a:spLocks noGrp="1"/>
          </p:cNvSpPr>
          <p:nvPr>
            <p:ph type="body" sz="quarter" idx="13"/>
          </p:nvPr>
        </p:nvSpPr>
        <p:spPr/>
        <p:txBody>
          <a:bodyPr/>
          <a:lstStyle/>
          <a:p>
            <a:r>
              <a:rPr lang="en-GB" dirty="0"/>
              <a:t>The costs of these failures are immense</a:t>
            </a:r>
          </a:p>
        </p:txBody>
      </p:sp>
    </p:spTree>
    <p:extLst>
      <p:ext uri="{BB962C8B-B14F-4D97-AF65-F5344CB8AC3E}">
        <p14:creationId xmlns:p14="http://schemas.microsoft.com/office/powerpoint/2010/main" val="376733919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16496-5ACF-AE5F-8794-A33B2F366A10}"/>
              </a:ext>
            </a:extLst>
          </p:cNvPr>
          <p:cNvSpPr>
            <a:spLocks noGrp="1"/>
          </p:cNvSpPr>
          <p:nvPr>
            <p:ph type="title"/>
          </p:nvPr>
        </p:nvSpPr>
        <p:spPr/>
        <p:txBody>
          <a:bodyPr/>
          <a:lstStyle/>
          <a:p>
            <a:r>
              <a:rPr lang="en-GB" dirty="0"/>
              <a:t>Since our launch in November 2022, we’ve:</a:t>
            </a:r>
          </a:p>
        </p:txBody>
      </p:sp>
      <p:sp>
        <p:nvSpPr>
          <p:cNvPr id="3" name="Text Placeholder 2">
            <a:extLst>
              <a:ext uri="{FF2B5EF4-FFF2-40B4-BE49-F238E27FC236}">
                <a16:creationId xmlns:a16="http://schemas.microsoft.com/office/drawing/2014/main" id="{A7300484-434D-C99F-326F-2F525FEAED19}"/>
              </a:ext>
            </a:extLst>
          </p:cNvPr>
          <p:cNvSpPr>
            <a:spLocks noGrp="1"/>
          </p:cNvSpPr>
          <p:nvPr>
            <p:ph type="body" sz="quarter" idx="10"/>
          </p:nvPr>
        </p:nvSpPr>
        <p:spPr>
          <a:xfrm>
            <a:off x="1441740" y="3130972"/>
            <a:ext cx="21677339" cy="9795319"/>
          </a:xfrm>
        </p:spPr>
        <p:txBody>
          <a:bodyPr>
            <a:normAutofit fontScale="85000" lnSpcReduction="20000"/>
          </a:bodyPr>
          <a:lstStyle/>
          <a:p>
            <a:r>
              <a:rPr lang="en-GB" dirty="0"/>
              <a:t>Run a Call for Evidence, with nearly 100 responses and around 250 pieces of evidence</a:t>
            </a:r>
          </a:p>
          <a:p>
            <a:r>
              <a:rPr lang="en-GB" dirty="0"/>
              <a:t>Held twenty consultation events (workshops, webinars, expert evidence sessions and focus groups) hearing from over a hundred people with professional expertise and/ or experience of using services to look for work or to fill jobs</a:t>
            </a:r>
          </a:p>
          <a:p>
            <a:r>
              <a:rPr lang="en-GB" dirty="0"/>
              <a:t>Conducted an extensive evidence and literature review, from the UK and overseas</a:t>
            </a:r>
          </a:p>
          <a:p>
            <a:r>
              <a:rPr lang="en-GB" dirty="0"/>
              <a:t>Heard directly from people in national and local governments (across all four UK nations); people working in employment services; large and small employers and representatives; colleges and training providers; careers services; social landlords; people working in health services; academics and researchers; international experts; and service users</a:t>
            </a:r>
          </a:p>
          <a:p>
            <a:r>
              <a:rPr lang="en-GB" dirty="0"/>
              <a:t>Polled the public and employers on their experiences and views on support</a:t>
            </a:r>
          </a:p>
          <a:p>
            <a:r>
              <a:rPr lang="en-GB" dirty="0"/>
              <a:t>Run nine design workshops to explore and develop potential solutions – with service users, policymakers and delivery organisations</a:t>
            </a:r>
          </a:p>
          <a:p>
            <a:r>
              <a:rPr lang="en-GB" dirty="0"/>
              <a:t>Held over a dozen roundtables and workshops to finalise proposals (engaging around 100 experts and stakeholders)</a:t>
            </a:r>
          </a:p>
          <a:p>
            <a:r>
              <a:rPr lang="en-GB" dirty="0"/>
              <a:t>Key outputs – launch report, summary of call for evidence, interim report, final report – all available at </a:t>
            </a:r>
            <a:r>
              <a:rPr lang="en-GB" dirty="0">
                <a:hlinkClick r:id="rId2"/>
              </a:rPr>
              <a:t>https://www.employment-studies.co.uk/commission</a:t>
            </a:r>
            <a:r>
              <a:rPr lang="en-GB" dirty="0"/>
              <a:t> </a:t>
            </a:r>
          </a:p>
        </p:txBody>
      </p:sp>
      <p:sp>
        <p:nvSpPr>
          <p:cNvPr id="4" name="Text Placeholder 3">
            <a:extLst>
              <a:ext uri="{FF2B5EF4-FFF2-40B4-BE49-F238E27FC236}">
                <a16:creationId xmlns:a16="http://schemas.microsoft.com/office/drawing/2014/main" id="{EA01D2C2-8FA0-8269-5F7C-AF938F30E09F}"/>
              </a:ext>
            </a:extLst>
          </p:cNvPr>
          <p:cNvSpPr>
            <a:spLocks noGrp="1"/>
          </p:cNvSpPr>
          <p:nvPr>
            <p:ph type="body" sz="quarter" idx="13"/>
          </p:nvPr>
        </p:nvSpPr>
        <p:spPr/>
        <p:txBody>
          <a:bodyPr/>
          <a:lstStyle/>
          <a:p>
            <a:r>
              <a:rPr lang="en-GB" dirty="0"/>
              <a:t>Why is this happening and what can we do?</a:t>
            </a:r>
          </a:p>
        </p:txBody>
      </p:sp>
    </p:spTree>
    <p:extLst>
      <p:ext uri="{BB962C8B-B14F-4D97-AF65-F5344CB8AC3E}">
        <p14:creationId xmlns:p14="http://schemas.microsoft.com/office/powerpoint/2010/main" val="4154109579"/>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F64CFC-52C2-4888-DDEA-7A8199F92D2D}"/>
              </a:ext>
            </a:extLst>
          </p:cNvPr>
          <p:cNvSpPr>
            <a:spLocks noGrp="1"/>
          </p:cNvSpPr>
          <p:nvPr>
            <p:ph type="title"/>
          </p:nvPr>
        </p:nvSpPr>
        <p:spPr>
          <a:xfrm>
            <a:off x="1441740" y="2150689"/>
            <a:ext cx="21677339" cy="694800"/>
          </a:xfrm>
        </p:spPr>
        <p:txBody>
          <a:bodyPr/>
          <a:lstStyle/>
          <a:p>
            <a:r>
              <a:rPr lang="en-GB" dirty="0"/>
              <a:t>Challenges across how we work with people, employers and partners</a:t>
            </a:r>
          </a:p>
        </p:txBody>
      </p:sp>
      <p:sp>
        <p:nvSpPr>
          <p:cNvPr id="3" name="Text Placeholder 2">
            <a:extLst>
              <a:ext uri="{FF2B5EF4-FFF2-40B4-BE49-F238E27FC236}">
                <a16:creationId xmlns:a16="http://schemas.microsoft.com/office/drawing/2014/main" id="{115D21EF-207B-F123-BE37-F9527F81A3CB}"/>
              </a:ext>
            </a:extLst>
          </p:cNvPr>
          <p:cNvSpPr>
            <a:spLocks noGrp="1"/>
          </p:cNvSpPr>
          <p:nvPr>
            <p:ph type="body" sz="quarter" idx="10"/>
          </p:nvPr>
        </p:nvSpPr>
        <p:spPr>
          <a:xfrm>
            <a:off x="1441740" y="3382432"/>
            <a:ext cx="21677339" cy="9836883"/>
          </a:xfrm>
        </p:spPr>
        <p:txBody>
          <a:bodyPr>
            <a:normAutofit fontScale="85000" lnSpcReduction="20000"/>
          </a:bodyPr>
          <a:lstStyle/>
          <a:p>
            <a:r>
              <a:rPr lang="en-GB" b="1" dirty="0"/>
              <a:t>Supporting people</a:t>
            </a:r>
          </a:p>
          <a:p>
            <a:pPr lvl="1"/>
            <a:r>
              <a:rPr lang="en-GB" dirty="0"/>
              <a:t>Narrow focus of support; ‘any job’ mindset; punitive approach; lack of effective co-ordination with wider services</a:t>
            </a:r>
          </a:p>
          <a:p>
            <a:pPr lvl="1"/>
            <a:r>
              <a:rPr lang="en-GB" dirty="0"/>
              <a:t>Disempowering jobseekers, discouraging people from accessing support, alienating partners and employers</a:t>
            </a:r>
          </a:p>
          <a:p>
            <a:r>
              <a:rPr lang="en-GB" b="1" dirty="0"/>
              <a:t>Working with employers</a:t>
            </a:r>
          </a:p>
          <a:p>
            <a:pPr lvl="1"/>
            <a:r>
              <a:rPr lang="en-GB" dirty="0"/>
              <a:t>We don’t, generally… ‘Goods-led’ approach; narrow offer; poor alignment with wider services; low engagement</a:t>
            </a:r>
          </a:p>
          <a:p>
            <a:r>
              <a:rPr lang="en-GB" b="1" dirty="0"/>
              <a:t>Partnership working</a:t>
            </a:r>
          </a:p>
          <a:p>
            <a:pPr lvl="1"/>
            <a:r>
              <a:rPr lang="en-GB" dirty="0"/>
              <a:t>Little/ no infrastructure to support this; little or no autonomy for Jobcentre Plus; short-termism and siloed thinking makes things harder</a:t>
            </a:r>
          </a:p>
          <a:p>
            <a:pPr lvl="1"/>
            <a:r>
              <a:rPr lang="en-GB" dirty="0"/>
              <a:t>Where things work better, it’s often in spite of these constraints</a:t>
            </a:r>
          </a:p>
          <a:p>
            <a:r>
              <a:rPr lang="en-GB" b="1" dirty="0"/>
              <a:t>Digital delivery</a:t>
            </a:r>
          </a:p>
          <a:p>
            <a:pPr lvl="1"/>
            <a:r>
              <a:rPr lang="en-GB" dirty="0"/>
              <a:t>Has the potential to transform services, but under-invested in this in the UK – and risks we need to manage too</a:t>
            </a:r>
          </a:p>
          <a:p>
            <a:pPr lvl="1"/>
            <a:endParaRPr lang="en-GB" dirty="0"/>
          </a:p>
          <a:p>
            <a:pPr lvl="1"/>
            <a:endParaRPr lang="en-GB" dirty="0"/>
          </a:p>
          <a:p>
            <a:endParaRPr lang="en-GB" dirty="0"/>
          </a:p>
        </p:txBody>
      </p:sp>
      <p:sp>
        <p:nvSpPr>
          <p:cNvPr id="4" name="Text Placeholder 3">
            <a:extLst>
              <a:ext uri="{FF2B5EF4-FFF2-40B4-BE49-F238E27FC236}">
                <a16:creationId xmlns:a16="http://schemas.microsoft.com/office/drawing/2014/main" id="{B993C1BA-4FB5-8BD3-6111-C8F41CE8D018}"/>
              </a:ext>
            </a:extLst>
          </p:cNvPr>
          <p:cNvSpPr>
            <a:spLocks noGrp="1"/>
          </p:cNvSpPr>
          <p:nvPr>
            <p:ph type="body" sz="quarter" idx="13"/>
          </p:nvPr>
        </p:nvSpPr>
        <p:spPr>
          <a:xfrm>
            <a:off x="1441740" y="607756"/>
            <a:ext cx="18519786" cy="1118255"/>
          </a:xfrm>
        </p:spPr>
        <p:txBody>
          <a:bodyPr/>
          <a:lstStyle/>
          <a:p>
            <a:r>
              <a:rPr lang="en-GB" dirty="0"/>
              <a:t>What’s not working</a:t>
            </a:r>
          </a:p>
        </p:txBody>
      </p:sp>
    </p:spTree>
    <p:extLst>
      <p:ext uri="{BB962C8B-B14F-4D97-AF65-F5344CB8AC3E}">
        <p14:creationId xmlns:p14="http://schemas.microsoft.com/office/powerpoint/2010/main" val="28421429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99E9F2-47A6-692F-015C-413C248374BE}"/>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5DA3A9F4-9532-788D-ED0A-EF992F1AC7B9}"/>
              </a:ext>
            </a:extLst>
          </p:cNvPr>
          <p:cNvSpPr>
            <a:spLocks noGrp="1"/>
          </p:cNvSpPr>
          <p:nvPr>
            <p:ph type="body" sz="quarter" idx="13"/>
          </p:nvPr>
        </p:nvSpPr>
        <p:spPr/>
        <p:txBody>
          <a:bodyPr/>
          <a:lstStyle/>
          <a:p>
            <a:endParaRPr lang="en-GB"/>
          </a:p>
        </p:txBody>
      </p:sp>
      <p:pic>
        <p:nvPicPr>
          <p:cNvPr id="1028" name="Picture 4" descr="george orwell article">
            <a:extLst>
              <a:ext uri="{FF2B5EF4-FFF2-40B4-BE49-F238E27FC236}">
                <a16:creationId xmlns:a16="http://schemas.microsoft.com/office/drawing/2014/main" id="{3514C4BD-7AEA-C0C3-768E-474163C8BAB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72" b="8772"/>
          <a:stretch/>
        </p:blipFill>
        <p:spPr bwMode="auto">
          <a:xfrm>
            <a:off x="0" y="1"/>
            <a:ext cx="24384000" cy="1371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56372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FDEA2-9D5B-E67A-8267-6337C30A5CC2}"/>
            </a:ext>
          </a:extLst>
        </p:cNvPr>
        <p:cNvGrpSpPr/>
        <p:nvPr/>
      </p:nvGrpSpPr>
      <p:grpSpPr>
        <a:xfrm>
          <a:off x="0" y="0"/>
          <a:ext cx="0" cy="0"/>
          <a:chOff x="0" y="0"/>
          <a:chExt cx="0" cy="0"/>
        </a:xfrm>
      </p:grpSpPr>
      <p:pic>
        <p:nvPicPr>
          <p:cNvPr id="3" name="Picture 4" descr="george orwell article">
            <a:extLst>
              <a:ext uri="{FF2B5EF4-FFF2-40B4-BE49-F238E27FC236}">
                <a16:creationId xmlns:a16="http://schemas.microsoft.com/office/drawing/2014/main" id="{8985E7BC-5998-28C2-070F-45EAA0B554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72" b="8772"/>
          <a:stretch/>
        </p:blipFill>
        <p:spPr bwMode="auto">
          <a:xfrm>
            <a:off x="0" y="1"/>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A31DA1CA-FD9D-7500-F3E5-4FAF5CE6BF82}"/>
              </a:ext>
            </a:extLst>
          </p:cNvPr>
          <p:cNvSpPr>
            <a:spLocks noGrp="1"/>
          </p:cNvSpPr>
          <p:nvPr>
            <p:ph type="body" sz="quarter" idx="13"/>
          </p:nvPr>
        </p:nvSpPr>
        <p:spPr>
          <a:xfrm>
            <a:off x="2011680" y="2577572"/>
            <a:ext cx="21305520" cy="1118255"/>
          </a:xfrm>
        </p:spPr>
        <p:txBody>
          <a:bodyPr/>
          <a:lstStyle/>
          <a:p>
            <a:r>
              <a:rPr lang="en-GB" dirty="0"/>
              <a:t>From this:</a:t>
            </a:r>
          </a:p>
        </p:txBody>
      </p:sp>
      <p:sp>
        <p:nvSpPr>
          <p:cNvPr id="5" name="Text Placeholder 2">
            <a:extLst>
              <a:ext uri="{FF2B5EF4-FFF2-40B4-BE49-F238E27FC236}">
                <a16:creationId xmlns:a16="http://schemas.microsoft.com/office/drawing/2014/main" id="{138AFA8C-A9B8-3F61-ADC0-0B63F1FB4B84}"/>
              </a:ext>
            </a:extLst>
          </p:cNvPr>
          <p:cNvSpPr>
            <a:spLocks noGrp="1"/>
          </p:cNvSpPr>
          <p:nvPr>
            <p:ph type="body" sz="quarter" idx="10"/>
          </p:nvPr>
        </p:nvSpPr>
        <p:spPr>
          <a:xfrm>
            <a:off x="2011680" y="6273397"/>
            <a:ext cx="19872960" cy="5444218"/>
          </a:xfrm>
          <a:solidFill>
            <a:schemeClr val="bg2">
              <a:lumMod val="10000"/>
              <a:alpha val="70000"/>
            </a:schemeClr>
          </a:solidFill>
          <a:effectLst>
            <a:softEdge rad="127000"/>
          </a:effectLst>
        </p:spPr>
        <p:txBody>
          <a:bodyPr>
            <a:normAutofit fontScale="85000" lnSpcReduction="10000"/>
          </a:bodyPr>
          <a:lstStyle/>
          <a:p>
            <a:pPr marL="0" indent="0" algn="r">
              <a:buNone/>
            </a:pPr>
            <a:r>
              <a:rPr lang="en-GB" sz="6000" i="1" dirty="0">
                <a:solidFill>
                  <a:srgbClr val="FFC000"/>
                </a:solidFill>
              </a:rPr>
              <a:t>‘If [Iinterviewing Officers] were told to cease bothering about “where were you last Tuesday” and to devote themselves to finding out what they could do to help the claimant in his quest for work, they would throw themselves into the work with real enthusiasm. They would, moreover, develop a real facility for guiding and helping.’</a:t>
            </a:r>
          </a:p>
          <a:p>
            <a:pPr marL="0" indent="0" algn="r">
              <a:buNone/>
            </a:pPr>
            <a:r>
              <a:rPr lang="en-GB" sz="6000" dirty="0">
                <a:solidFill>
                  <a:srgbClr val="FFC000"/>
                </a:solidFill>
              </a:rPr>
              <a:t>‘Reflections on a Tour of Certain Employment Exchanges’ by John Hilton, Assistant Secretary at the Ministry of Labour, 1929</a:t>
            </a:r>
          </a:p>
          <a:p>
            <a:pPr marL="0" indent="0" algn="r">
              <a:buNone/>
            </a:pPr>
            <a:endParaRPr lang="en-GB" sz="6000" dirty="0">
              <a:solidFill>
                <a:srgbClr val="FFC000"/>
              </a:solidFill>
            </a:endParaRPr>
          </a:p>
          <a:p>
            <a:pPr marL="0" indent="0" algn="r">
              <a:buNone/>
            </a:pPr>
            <a:endParaRPr lang="en-GB" sz="6000" dirty="0">
              <a:solidFill>
                <a:srgbClr val="FFC000"/>
              </a:solidFill>
            </a:endParaRPr>
          </a:p>
        </p:txBody>
      </p:sp>
    </p:spTree>
    <p:extLst>
      <p:ext uri="{BB962C8B-B14F-4D97-AF65-F5344CB8AC3E}">
        <p14:creationId xmlns:p14="http://schemas.microsoft.com/office/powerpoint/2010/main" val="4249763183"/>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6C0D7-9FD9-2BD9-CB0C-E4CAE8BA8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AA26A3-4A25-974D-894E-3EEDFA34FE01}"/>
              </a:ext>
            </a:extLst>
          </p:cNvPr>
          <p:cNvSpPr>
            <a:spLocks noGrp="1"/>
          </p:cNvSpPr>
          <p:nvPr>
            <p:ph type="title"/>
          </p:nvPr>
        </p:nvSpPr>
        <p:spPr/>
        <p:txBody>
          <a:bodyPr/>
          <a:lstStyle/>
          <a:p>
            <a:endParaRPr lang="en-GB"/>
          </a:p>
        </p:txBody>
      </p:sp>
      <p:sp>
        <p:nvSpPr>
          <p:cNvPr id="4" name="Text Placeholder 3">
            <a:extLst>
              <a:ext uri="{FF2B5EF4-FFF2-40B4-BE49-F238E27FC236}">
                <a16:creationId xmlns:a16="http://schemas.microsoft.com/office/drawing/2014/main" id="{B856F753-FA94-4B79-1CF5-ACF558EFF14B}"/>
              </a:ext>
            </a:extLst>
          </p:cNvPr>
          <p:cNvSpPr>
            <a:spLocks noGrp="1"/>
          </p:cNvSpPr>
          <p:nvPr>
            <p:ph type="body" sz="quarter" idx="13"/>
          </p:nvPr>
        </p:nvSpPr>
        <p:spPr/>
        <p:txBody>
          <a:bodyPr/>
          <a:lstStyle/>
          <a:p>
            <a:endParaRPr lang="en-GB"/>
          </a:p>
        </p:txBody>
      </p:sp>
      <p:pic>
        <p:nvPicPr>
          <p:cNvPr id="1028" name="Picture 4" descr="george orwell article">
            <a:extLst>
              <a:ext uri="{FF2B5EF4-FFF2-40B4-BE49-F238E27FC236}">
                <a16:creationId xmlns:a16="http://schemas.microsoft.com/office/drawing/2014/main" id="{B37F8CD4-C19A-BEF5-08E3-0F0AD0E5F67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8772" b="8772"/>
          <a:stretch/>
        </p:blipFill>
        <p:spPr bwMode="auto">
          <a:xfrm>
            <a:off x="0" y="1"/>
            <a:ext cx="24384000" cy="1371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 Placeholder 2">
            <a:extLst>
              <a:ext uri="{FF2B5EF4-FFF2-40B4-BE49-F238E27FC236}">
                <a16:creationId xmlns:a16="http://schemas.microsoft.com/office/drawing/2014/main" id="{915B1EF1-94B6-C606-828B-0C20A1D939ED}"/>
              </a:ext>
            </a:extLst>
          </p:cNvPr>
          <p:cNvSpPr>
            <a:spLocks noGrp="1"/>
          </p:cNvSpPr>
          <p:nvPr>
            <p:ph type="body" sz="quarter" idx="10"/>
          </p:nvPr>
        </p:nvSpPr>
        <p:spPr>
          <a:xfrm>
            <a:off x="2011680" y="6504709"/>
            <a:ext cx="19872960" cy="4183798"/>
          </a:xfrm>
          <a:solidFill>
            <a:schemeClr val="bg2">
              <a:lumMod val="10000"/>
              <a:alpha val="70000"/>
            </a:schemeClr>
          </a:solidFill>
          <a:effectLst>
            <a:softEdge rad="127000"/>
          </a:effectLst>
        </p:spPr>
        <p:txBody>
          <a:bodyPr>
            <a:normAutofit fontScale="92500"/>
          </a:bodyPr>
          <a:lstStyle/>
          <a:p>
            <a:pPr marL="0" indent="0" algn="r">
              <a:buNone/>
            </a:pPr>
            <a:r>
              <a:rPr lang="en-GB" sz="6000" i="1" dirty="0">
                <a:solidFill>
                  <a:srgbClr val="FFC000"/>
                </a:solidFill>
              </a:rPr>
              <a:t>‘… the Employment Service is the single most important tool to ensure the proper functioning of the labour market and … has a crucial role to play in revitalising the British economy.’</a:t>
            </a:r>
          </a:p>
          <a:p>
            <a:pPr marL="0" indent="0" algn="r">
              <a:buNone/>
            </a:pPr>
            <a:r>
              <a:rPr lang="en-GB" sz="6000" dirty="0">
                <a:solidFill>
                  <a:srgbClr val="FFC000"/>
                </a:solidFill>
              </a:rPr>
              <a:t>‘Manpower Policies in the UK’, OECD, 1970</a:t>
            </a:r>
          </a:p>
        </p:txBody>
      </p:sp>
      <p:sp>
        <p:nvSpPr>
          <p:cNvPr id="3" name="Text Placeholder 3">
            <a:extLst>
              <a:ext uri="{FF2B5EF4-FFF2-40B4-BE49-F238E27FC236}">
                <a16:creationId xmlns:a16="http://schemas.microsoft.com/office/drawing/2014/main" id="{AA5EACB0-2D3A-F269-2D5E-4909CD4D7787}"/>
              </a:ext>
            </a:extLst>
          </p:cNvPr>
          <p:cNvSpPr txBox="1">
            <a:spLocks/>
          </p:cNvSpPr>
          <p:nvPr/>
        </p:nvSpPr>
        <p:spPr>
          <a:xfrm>
            <a:off x="2011680" y="2577572"/>
            <a:ext cx="21305520" cy="1118255"/>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marL="0" marR="0" indent="0" algn="l" defTabSz="825500" eaLnBrk="1" latinLnBrk="0" hangingPunct="1">
              <a:lnSpc>
                <a:spcPct val="100000"/>
              </a:lnSpc>
              <a:spcBef>
                <a:spcPts val="0"/>
              </a:spcBef>
              <a:spcAft>
                <a:spcPts val="600"/>
              </a:spcAft>
              <a:buClrTx/>
              <a:buSzTx/>
              <a:buFontTx/>
              <a:buNone/>
              <a:tabLst/>
              <a:defRPr sz="6600" b="1" i="0" u="none" strike="noStrike" cap="none" spc="0" baseline="0">
                <a:ln>
                  <a:noFill/>
                </a:ln>
                <a:solidFill>
                  <a:srgbClr val="EFA731"/>
                </a:solidFill>
                <a:uFillTx/>
                <a:latin typeface="+mn-lt"/>
                <a:ea typeface="+mn-ea"/>
                <a:cs typeface="+mn-cs"/>
                <a:sym typeface="Arial"/>
              </a:defRPr>
            </a:lvl1pPr>
            <a:lvl2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2pPr>
            <a:lvl3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3pPr>
            <a:lvl4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4pPr>
            <a:lvl5pPr marL="0" marR="0" indent="0" algn="ctr" defTabSz="825500" eaLnBrk="1" latinLnBrk="0" hangingPunct="1">
              <a:lnSpc>
                <a:spcPct val="100000"/>
              </a:lnSpc>
              <a:spcBef>
                <a:spcPts val="1200"/>
              </a:spcBef>
              <a:spcAft>
                <a:spcPts val="600"/>
              </a:spcAft>
              <a:buClrTx/>
              <a:buSzPct val="75000"/>
              <a:buFontTx/>
              <a:buNone/>
              <a:tabLst/>
              <a:defRPr sz="4000" b="0" i="0" u="none" strike="noStrike" cap="none" spc="0" baseline="0">
                <a:ln>
                  <a:noFill/>
                </a:ln>
                <a:solidFill>
                  <a:srgbClr val="378FC2"/>
                </a:solidFill>
                <a:uFillTx/>
                <a:latin typeface="+mn-lt"/>
                <a:ea typeface="+mn-ea"/>
                <a:cs typeface="+mn-cs"/>
                <a:sym typeface="Arial"/>
              </a:defRPr>
            </a:lvl5pPr>
            <a:lvl6pPr marL="366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6pPr>
            <a:lvl7pPr marL="429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7pPr>
            <a:lvl8pPr marL="4933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8pPr>
            <a:lvl9pPr marL="5568461" marR="0" indent="-488461" algn="ctr" defTabSz="825500" eaLnBrk="1" latinLnBrk="0" hangingPunct="1">
              <a:lnSpc>
                <a:spcPct val="100000"/>
              </a:lnSpc>
              <a:spcBef>
                <a:spcPts val="5200"/>
              </a:spcBef>
              <a:spcAft>
                <a:spcPts val="0"/>
              </a:spcAft>
              <a:buClrTx/>
              <a:buSzPct val="75000"/>
              <a:buFontTx/>
              <a:buChar char="•"/>
              <a:tabLst/>
              <a:defRPr sz="4000" b="0" i="0" u="none" strike="noStrike" cap="none" spc="0" baseline="0">
                <a:ln>
                  <a:noFill/>
                </a:ln>
                <a:solidFill>
                  <a:srgbClr val="1B2F66"/>
                </a:solidFill>
                <a:uFillTx/>
                <a:latin typeface="+mn-lt"/>
                <a:ea typeface="+mn-ea"/>
                <a:cs typeface="+mn-cs"/>
                <a:sym typeface="Arial"/>
              </a:defRPr>
            </a:lvl9pPr>
          </a:lstStyle>
          <a:p>
            <a:r>
              <a:rPr lang="en-GB" dirty="0"/>
              <a:t>To this:</a:t>
            </a:r>
          </a:p>
        </p:txBody>
      </p:sp>
    </p:spTree>
    <p:extLst>
      <p:ext uri="{BB962C8B-B14F-4D97-AF65-F5344CB8AC3E}">
        <p14:creationId xmlns:p14="http://schemas.microsoft.com/office/powerpoint/2010/main" val="36745854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84DF4-2E36-03F0-B39A-EA4BDB4662B3}"/>
              </a:ext>
            </a:extLst>
          </p:cNvPr>
          <p:cNvSpPr>
            <a:spLocks noGrp="1"/>
          </p:cNvSpPr>
          <p:nvPr>
            <p:ph type="title"/>
          </p:nvPr>
        </p:nvSpPr>
        <p:spPr>
          <a:xfrm>
            <a:off x="1441739" y="1707437"/>
            <a:ext cx="21677339" cy="694800"/>
          </a:xfrm>
        </p:spPr>
        <p:txBody>
          <a:bodyPr/>
          <a:lstStyle/>
          <a:p>
            <a:r>
              <a:rPr lang="en-GB" dirty="0"/>
              <a:t>27 recommendations, but can be boiled down to four linked themes</a:t>
            </a:r>
          </a:p>
        </p:txBody>
      </p:sp>
      <p:sp>
        <p:nvSpPr>
          <p:cNvPr id="4" name="Text Placeholder 3">
            <a:extLst>
              <a:ext uri="{FF2B5EF4-FFF2-40B4-BE49-F238E27FC236}">
                <a16:creationId xmlns:a16="http://schemas.microsoft.com/office/drawing/2014/main" id="{E08FC6E6-E889-12F7-DAB3-24C3074E1449}"/>
              </a:ext>
            </a:extLst>
          </p:cNvPr>
          <p:cNvSpPr>
            <a:spLocks noGrp="1"/>
          </p:cNvSpPr>
          <p:nvPr>
            <p:ph type="body" sz="quarter" idx="13"/>
          </p:nvPr>
        </p:nvSpPr>
        <p:spPr/>
        <p:txBody>
          <a:bodyPr/>
          <a:lstStyle/>
          <a:p>
            <a:r>
              <a:rPr lang="en-GB" dirty="0"/>
              <a:t>Commission proposals</a:t>
            </a:r>
          </a:p>
        </p:txBody>
      </p:sp>
      <p:graphicFrame>
        <p:nvGraphicFramePr>
          <p:cNvPr id="5" name="Diagram 4">
            <a:extLst>
              <a:ext uri="{FF2B5EF4-FFF2-40B4-BE49-F238E27FC236}">
                <a16:creationId xmlns:a16="http://schemas.microsoft.com/office/drawing/2014/main" id="{4EA6E033-CF86-178A-C8D5-DE17B3970F82}"/>
              </a:ext>
            </a:extLst>
          </p:cNvPr>
          <p:cNvGraphicFramePr/>
          <p:nvPr>
            <p:extLst>
              <p:ext uri="{D42A27DB-BD31-4B8C-83A1-F6EECF244321}">
                <p14:modId xmlns:p14="http://schemas.microsoft.com/office/powerpoint/2010/main" val="3150501872"/>
              </p:ext>
            </p:extLst>
          </p:nvPr>
        </p:nvGraphicFramePr>
        <p:xfrm>
          <a:off x="778163" y="2597730"/>
          <a:ext cx="22827673" cy="82503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a:extLst>
              <a:ext uri="{FF2B5EF4-FFF2-40B4-BE49-F238E27FC236}">
                <a16:creationId xmlns:a16="http://schemas.microsoft.com/office/drawing/2014/main" id="{2D2D113E-A32F-A8B8-E6EA-ED4F6E6FBD4E}"/>
              </a:ext>
            </a:extLst>
          </p:cNvPr>
          <p:cNvSpPr txBox="1"/>
          <p:nvPr/>
        </p:nvSpPr>
        <p:spPr>
          <a:xfrm>
            <a:off x="2528454" y="11248273"/>
            <a:ext cx="19327091" cy="1211641"/>
          </a:xfrm>
          <a:prstGeom prst="rect">
            <a:avLst/>
          </a:prstGeom>
          <a:solidFill>
            <a:srgbClr val="378FC2"/>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en-GB" sz="4200" b="1" i="1" u="none" strike="noStrike" cap="none" spc="0" normalizeH="0" baseline="0" dirty="0">
                <a:ln>
                  <a:noFill/>
                </a:ln>
                <a:solidFill>
                  <a:schemeClr val="bg1"/>
                </a:solidFill>
                <a:effectLst/>
                <a:uFillTx/>
                <a:latin typeface="+mn-lt"/>
                <a:ea typeface="+mn-ea"/>
                <a:cs typeface="+mn-cs"/>
                <a:sym typeface="Arial"/>
              </a:rPr>
              <a:t>Full devolution to Scotland and Wales, on same basis as Northern Ireland</a:t>
            </a:r>
          </a:p>
        </p:txBody>
      </p:sp>
    </p:spTree>
    <p:extLst>
      <p:ext uri="{BB962C8B-B14F-4D97-AF65-F5344CB8AC3E}">
        <p14:creationId xmlns:p14="http://schemas.microsoft.com/office/powerpoint/2010/main" val="388465568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4B5A4-9500-B6BD-610F-1A7A809146B8}"/>
              </a:ext>
            </a:extLst>
          </p:cNvPr>
          <p:cNvSpPr>
            <a:spLocks noGrp="1"/>
          </p:cNvSpPr>
          <p:nvPr>
            <p:ph type="title"/>
          </p:nvPr>
        </p:nvSpPr>
        <p:spPr>
          <a:xfrm>
            <a:off x="1441739" y="2018383"/>
            <a:ext cx="21677339" cy="694800"/>
          </a:xfrm>
        </p:spPr>
        <p:txBody>
          <a:bodyPr/>
          <a:lstStyle/>
          <a:p>
            <a:r>
              <a:rPr lang="en-GB" dirty="0"/>
              <a:t>Older people, those with health conditions, in low paid work particularly likely to say they’d engage with support that is voluntary, open to all</a:t>
            </a:r>
          </a:p>
        </p:txBody>
      </p:sp>
      <p:sp>
        <p:nvSpPr>
          <p:cNvPr id="4" name="Text Placeholder 3">
            <a:extLst>
              <a:ext uri="{FF2B5EF4-FFF2-40B4-BE49-F238E27FC236}">
                <a16:creationId xmlns:a16="http://schemas.microsoft.com/office/drawing/2014/main" id="{93324258-66DE-F819-9379-FD5269814DD1}"/>
              </a:ext>
            </a:extLst>
          </p:cNvPr>
          <p:cNvSpPr>
            <a:spLocks noGrp="1"/>
          </p:cNvSpPr>
          <p:nvPr>
            <p:ph type="body" sz="quarter" idx="13"/>
          </p:nvPr>
        </p:nvSpPr>
        <p:spPr/>
        <p:txBody>
          <a:bodyPr/>
          <a:lstStyle/>
          <a:p>
            <a:r>
              <a:rPr lang="en-GB" dirty="0"/>
              <a:t>This will widen access to support</a:t>
            </a:r>
          </a:p>
        </p:txBody>
      </p:sp>
      <p:pic>
        <p:nvPicPr>
          <p:cNvPr id="6" name="Picture 5">
            <a:extLst>
              <a:ext uri="{FF2B5EF4-FFF2-40B4-BE49-F238E27FC236}">
                <a16:creationId xmlns:a16="http://schemas.microsoft.com/office/drawing/2014/main" id="{472D4521-D8F1-3331-890C-E854EC11B68B}"/>
              </a:ext>
            </a:extLst>
          </p:cNvPr>
          <p:cNvPicPr>
            <a:picLocks noChangeAspect="1"/>
          </p:cNvPicPr>
          <p:nvPr/>
        </p:nvPicPr>
        <p:blipFill>
          <a:blip r:embed="rId2"/>
          <a:stretch>
            <a:fillRect/>
          </a:stretch>
        </p:blipFill>
        <p:spPr>
          <a:xfrm>
            <a:off x="4206180" y="3085320"/>
            <a:ext cx="15971639" cy="10440504"/>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A87EC3FD-37BE-A933-3139-37F354ADC4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382361353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479D15-3108-E5C5-7596-8BA427F02A63}"/>
              </a:ext>
            </a:extLst>
          </p:cNvPr>
          <p:cNvSpPr>
            <a:spLocks noGrp="1"/>
          </p:cNvSpPr>
          <p:nvPr>
            <p:ph type="title"/>
          </p:nvPr>
        </p:nvSpPr>
        <p:spPr/>
        <p:txBody>
          <a:bodyPr/>
          <a:lstStyle/>
          <a:p>
            <a:r>
              <a:rPr lang="en-GB" dirty="0"/>
              <a:t>Joined up with, but separate from, benefits administration</a:t>
            </a:r>
          </a:p>
        </p:txBody>
      </p:sp>
      <p:sp>
        <p:nvSpPr>
          <p:cNvPr id="4" name="Text Placeholder 3">
            <a:extLst>
              <a:ext uri="{FF2B5EF4-FFF2-40B4-BE49-F238E27FC236}">
                <a16:creationId xmlns:a16="http://schemas.microsoft.com/office/drawing/2014/main" id="{2D40BC28-8B2E-EEE1-0BC5-314CF0EDA7CD}"/>
              </a:ext>
            </a:extLst>
          </p:cNvPr>
          <p:cNvSpPr>
            <a:spLocks noGrp="1"/>
          </p:cNvSpPr>
          <p:nvPr>
            <p:ph type="body" sz="quarter" idx="13"/>
          </p:nvPr>
        </p:nvSpPr>
        <p:spPr/>
        <p:txBody>
          <a:bodyPr/>
          <a:lstStyle/>
          <a:p>
            <a:r>
              <a:rPr lang="en-GB" dirty="0"/>
              <a:t>The Jobs and Careers Service in practice</a:t>
            </a:r>
          </a:p>
        </p:txBody>
      </p:sp>
      <p:pic>
        <p:nvPicPr>
          <p:cNvPr id="6" name="Picture 5">
            <a:extLst>
              <a:ext uri="{FF2B5EF4-FFF2-40B4-BE49-F238E27FC236}">
                <a16:creationId xmlns:a16="http://schemas.microsoft.com/office/drawing/2014/main" id="{9E001095-7EA7-394A-C49F-3B8ED5C0164D}"/>
              </a:ext>
            </a:extLst>
          </p:cNvPr>
          <p:cNvPicPr>
            <a:picLocks noChangeAspect="1"/>
          </p:cNvPicPr>
          <p:nvPr/>
        </p:nvPicPr>
        <p:blipFill>
          <a:blip r:embed="rId2"/>
          <a:stretch>
            <a:fillRect/>
          </a:stretch>
        </p:blipFill>
        <p:spPr>
          <a:xfrm>
            <a:off x="4615367" y="2506147"/>
            <a:ext cx="15153266" cy="11044752"/>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48CF4381-69CC-1F9E-128D-36D62F1CDA6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404465069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4D1A4-D977-FE23-FA6F-5085359D14D4}"/>
              </a:ext>
            </a:extLst>
          </p:cNvPr>
          <p:cNvSpPr>
            <a:spLocks noGrp="1"/>
          </p:cNvSpPr>
          <p:nvPr>
            <p:ph type="title"/>
          </p:nvPr>
        </p:nvSpPr>
        <p:spPr/>
        <p:txBody>
          <a:bodyPr/>
          <a:lstStyle/>
          <a:p>
            <a:r>
              <a:rPr lang="en-GB" dirty="0"/>
              <a:t>Whole system, with clear accountabilities and responsibilities</a:t>
            </a:r>
          </a:p>
        </p:txBody>
      </p:sp>
      <p:sp>
        <p:nvSpPr>
          <p:cNvPr id="4" name="Text Placeholder 3">
            <a:extLst>
              <a:ext uri="{FF2B5EF4-FFF2-40B4-BE49-F238E27FC236}">
                <a16:creationId xmlns:a16="http://schemas.microsoft.com/office/drawing/2014/main" id="{D231E400-6A35-89C5-050E-1A4D20759A41}"/>
              </a:ext>
            </a:extLst>
          </p:cNvPr>
          <p:cNvSpPr>
            <a:spLocks noGrp="1"/>
          </p:cNvSpPr>
          <p:nvPr>
            <p:ph type="body" sz="quarter" idx="13"/>
          </p:nvPr>
        </p:nvSpPr>
        <p:spPr/>
        <p:txBody>
          <a:bodyPr/>
          <a:lstStyle/>
          <a:p>
            <a:r>
              <a:rPr lang="en-GB" dirty="0"/>
              <a:t>Labour Market partnerships</a:t>
            </a:r>
          </a:p>
        </p:txBody>
      </p:sp>
      <p:pic>
        <p:nvPicPr>
          <p:cNvPr id="6" name="Picture 5">
            <a:extLst>
              <a:ext uri="{FF2B5EF4-FFF2-40B4-BE49-F238E27FC236}">
                <a16:creationId xmlns:a16="http://schemas.microsoft.com/office/drawing/2014/main" id="{AA9CC8A7-893B-9F21-A52B-5922E33E5B0B}"/>
              </a:ext>
            </a:extLst>
          </p:cNvPr>
          <p:cNvPicPr>
            <a:picLocks noChangeAspect="1"/>
          </p:cNvPicPr>
          <p:nvPr/>
        </p:nvPicPr>
        <p:blipFill>
          <a:blip r:embed="rId2"/>
          <a:stretch>
            <a:fillRect/>
          </a:stretch>
        </p:blipFill>
        <p:spPr>
          <a:xfrm>
            <a:off x="5617679" y="2671248"/>
            <a:ext cx="13148641" cy="10751454"/>
          </a:xfrm>
          <a:prstGeom prst="rect">
            <a:avLst/>
          </a:prstGeom>
        </p:spPr>
      </p:pic>
    </p:spTree>
    <p:extLst>
      <p:ext uri="{BB962C8B-B14F-4D97-AF65-F5344CB8AC3E}">
        <p14:creationId xmlns:p14="http://schemas.microsoft.com/office/powerpoint/2010/main" val="1241348020"/>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9FA3D-0289-6159-F012-2AEF32D99B61}"/>
              </a:ext>
            </a:extLst>
          </p:cNvPr>
          <p:cNvSpPr>
            <a:spLocks noGrp="1"/>
          </p:cNvSpPr>
          <p:nvPr>
            <p:ph type="title"/>
          </p:nvPr>
        </p:nvSpPr>
        <p:spPr>
          <a:xfrm>
            <a:off x="1441739" y="1990249"/>
            <a:ext cx="21677339" cy="1118255"/>
          </a:xfrm>
        </p:spPr>
        <p:txBody>
          <a:bodyPr/>
          <a:lstStyle/>
          <a:p>
            <a:r>
              <a:rPr lang="en-GB" dirty="0"/>
              <a:t>Ten commissioners from across employment support, public services, business and civil society</a:t>
            </a:r>
          </a:p>
        </p:txBody>
      </p:sp>
      <p:sp>
        <p:nvSpPr>
          <p:cNvPr id="3" name="Text Placeholder 2">
            <a:extLst>
              <a:ext uri="{FF2B5EF4-FFF2-40B4-BE49-F238E27FC236}">
                <a16:creationId xmlns:a16="http://schemas.microsoft.com/office/drawing/2014/main" id="{EDEF9EEC-A8AA-B57A-D643-ADC27B99C71B}"/>
              </a:ext>
            </a:extLst>
          </p:cNvPr>
          <p:cNvSpPr>
            <a:spLocks noGrp="1"/>
          </p:cNvSpPr>
          <p:nvPr>
            <p:ph type="body" sz="quarter" idx="10"/>
          </p:nvPr>
        </p:nvSpPr>
        <p:spPr>
          <a:xfrm>
            <a:off x="1441740" y="3781532"/>
            <a:ext cx="21677339" cy="9005609"/>
          </a:xfrm>
        </p:spPr>
        <p:txBody>
          <a:bodyPr>
            <a:normAutofit fontScale="92500"/>
          </a:bodyPr>
          <a:lstStyle/>
          <a:p>
            <a:r>
              <a:rPr lang="en-GB" dirty="0"/>
              <a:t>Fran Beasley – former Chief Executive, London Borough of Hillingdon</a:t>
            </a:r>
          </a:p>
          <a:p>
            <a:r>
              <a:rPr lang="en-GB" dirty="0"/>
              <a:t>Kate Bell – Assistant General Secretary, Trades Union Congress</a:t>
            </a:r>
          </a:p>
          <a:p>
            <a:r>
              <a:rPr lang="en-GB" dirty="0"/>
              <a:t>Karen Brookes – Chief People Officer, Sir Robert McAlpine</a:t>
            </a:r>
          </a:p>
          <a:p>
            <a:r>
              <a:rPr lang="en-GB" dirty="0"/>
              <a:t>Neil Carberry – Chief Executive; Recruitment and Employment Confederation</a:t>
            </a:r>
          </a:p>
          <a:p>
            <a:r>
              <a:rPr lang="en-GB" dirty="0"/>
              <a:t>Mubin Haq – Chief Executive; </a:t>
            </a:r>
            <a:r>
              <a:rPr lang="en-GB" dirty="0" err="1"/>
              <a:t>abrdn</a:t>
            </a:r>
            <a:r>
              <a:rPr lang="en-GB" dirty="0"/>
              <a:t> Financial Fairness Trust</a:t>
            </a:r>
          </a:p>
          <a:p>
            <a:r>
              <a:rPr lang="en-GB" dirty="0"/>
              <a:t>Kayley Hignell – Head of Policy (Families, Welfare and Work); Citizens Advice</a:t>
            </a:r>
          </a:p>
          <a:p>
            <a:r>
              <a:rPr lang="en-GB" dirty="0"/>
              <a:t>Ashwin Kumar – Director of Research and Policy, IPPR</a:t>
            </a:r>
          </a:p>
          <a:p>
            <a:r>
              <a:rPr lang="en-GB" dirty="0"/>
              <a:t>Liz Sayce – Visiting Fellow, London School of Economics and Political Science</a:t>
            </a:r>
          </a:p>
          <a:p>
            <a:r>
              <a:rPr lang="en-GB" dirty="0"/>
              <a:t>Michael Sheen – actor and producer</a:t>
            </a:r>
          </a:p>
          <a:p>
            <a:r>
              <a:rPr lang="en-GB" dirty="0"/>
              <a:t>Carmen Watson – Chairperson, Pertemps Network Group</a:t>
            </a:r>
          </a:p>
        </p:txBody>
      </p:sp>
      <p:sp>
        <p:nvSpPr>
          <p:cNvPr id="4" name="Text Placeholder 3">
            <a:extLst>
              <a:ext uri="{FF2B5EF4-FFF2-40B4-BE49-F238E27FC236}">
                <a16:creationId xmlns:a16="http://schemas.microsoft.com/office/drawing/2014/main" id="{293267C8-539B-A716-4284-FC4B87CB9687}"/>
              </a:ext>
            </a:extLst>
          </p:cNvPr>
          <p:cNvSpPr>
            <a:spLocks noGrp="1"/>
          </p:cNvSpPr>
          <p:nvPr>
            <p:ph type="body" sz="quarter" idx="13"/>
          </p:nvPr>
        </p:nvSpPr>
        <p:spPr/>
        <p:txBody>
          <a:bodyPr/>
          <a:lstStyle/>
          <a:p>
            <a:r>
              <a:rPr lang="en-GB" dirty="0"/>
              <a:t>Commissioners</a:t>
            </a:r>
          </a:p>
        </p:txBody>
      </p:sp>
    </p:spTree>
    <p:extLst>
      <p:ext uri="{BB962C8B-B14F-4D97-AF65-F5344CB8AC3E}">
        <p14:creationId xmlns:p14="http://schemas.microsoft.com/office/powerpoint/2010/main" val="155024571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761E6B-B7A0-168B-FD5A-9964AE21B541}"/>
              </a:ext>
            </a:extLst>
          </p:cNvPr>
          <p:cNvSpPr>
            <a:spLocks noGrp="1"/>
          </p:cNvSpPr>
          <p:nvPr>
            <p:ph type="title"/>
          </p:nvPr>
        </p:nvSpPr>
        <p:spPr>
          <a:xfrm>
            <a:off x="1441739" y="2039949"/>
            <a:ext cx="21677339" cy="694800"/>
          </a:xfrm>
        </p:spPr>
        <p:txBody>
          <a:bodyPr/>
          <a:lstStyle/>
          <a:p>
            <a:r>
              <a:rPr lang="en-GB" dirty="0"/>
              <a:t>Northern Ireland has </a:t>
            </a:r>
            <a:r>
              <a:rPr lang="en-GB" u="sng" dirty="0"/>
              <a:t>the same rules</a:t>
            </a:r>
            <a:r>
              <a:rPr lang="en-GB" dirty="0"/>
              <a:t> as GB, sanctions fewer than half as many jobseekers, and now has lowest claimant unemployment in the UK</a:t>
            </a:r>
          </a:p>
        </p:txBody>
      </p:sp>
      <p:sp>
        <p:nvSpPr>
          <p:cNvPr id="4" name="Text Placeholder 3">
            <a:extLst>
              <a:ext uri="{FF2B5EF4-FFF2-40B4-BE49-F238E27FC236}">
                <a16:creationId xmlns:a16="http://schemas.microsoft.com/office/drawing/2014/main" id="{2A66EA1A-C8C8-C717-3D3F-28B19362BB81}"/>
              </a:ext>
            </a:extLst>
          </p:cNvPr>
          <p:cNvSpPr>
            <a:spLocks noGrp="1"/>
          </p:cNvSpPr>
          <p:nvPr>
            <p:ph type="body" sz="quarter" idx="13"/>
          </p:nvPr>
        </p:nvSpPr>
        <p:spPr/>
        <p:txBody>
          <a:bodyPr/>
          <a:lstStyle/>
          <a:p>
            <a:r>
              <a:rPr lang="en-GB" dirty="0"/>
              <a:t>On ‘conditionality’, </a:t>
            </a:r>
            <a:r>
              <a:rPr lang="en-GB" u="sng" dirty="0"/>
              <a:t>how </a:t>
            </a:r>
            <a:r>
              <a:rPr lang="en-GB" dirty="0"/>
              <a:t>we work really matters</a:t>
            </a:r>
          </a:p>
        </p:txBody>
      </p:sp>
      <p:pic>
        <p:nvPicPr>
          <p:cNvPr id="6" name="Picture 5">
            <a:extLst>
              <a:ext uri="{FF2B5EF4-FFF2-40B4-BE49-F238E27FC236}">
                <a16:creationId xmlns:a16="http://schemas.microsoft.com/office/drawing/2014/main" id="{3F775E20-396F-B925-C0D3-945F48C2B0EF}"/>
              </a:ext>
            </a:extLst>
          </p:cNvPr>
          <p:cNvPicPr>
            <a:picLocks noChangeAspect="1"/>
          </p:cNvPicPr>
          <p:nvPr/>
        </p:nvPicPr>
        <p:blipFill>
          <a:blip r:embed="rId2"/>
          <a:stretch>
            <a:fillRect/>
          </a:stretch>
        </p:blipFill>
        <p:spPr>
          <a:xfrm>
            <a:off x="4448823" y="3472437"/>
            <a:ext cx="15486354" cy="9985736"/>
          </a:xfrm>
          <a:prstGeom prst="rect">
            <a:avLst/>
          </a:prstGeom>
        </p:spPr>
      </p:pic>
      <p:pic>
        <p:nvPicPr>
          <p:cNvPr id="3" name="Picture 2" descr="Logo&#10;&#10;Description automatically generated with medium confidence">
            <a:extLst>
              <a:ext uri="{FF2B5EF4-FFF2-40B4-BE49-F238E27FC236}">
                <a16:creationId xmlns:a16="http://schemas.microsoft.com/office/drawing/2014/main" id="{2F7B5834-E0A8-C63E-F44F-1C66C3E9F3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2358986891"/>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7F818EA-1307-C8E8-96D2-67BAB700E95A}"/>
              </a:ext>
            </a:extLst>
          </p:cNvPr>
          <p:cNvSpPr>
            <a:spLocks noGrp="1"/>
          </p:cNvSpPr>
          <p:nvPr>
            <p:ph type="body" sz="quarter" idx="13"/>
          </p:nvPr>
        </p:nvSpPr>
        <p:spPr>
          <a:xfrm>
            <a:off x="465826" y="20160"/>
            <a:ext cx="7453224" cy="2133918"/>
          </a:xfrm>
        </p:spPr>
        <p:txBody>
          <a:bodyPr/>
          <a:lstStyle/>
          <a:p>
            <a:r>
              <a:rPr lang="en-GB" dirty="0"/>
              <a:t>Roadmap to 2026</a:t>
            </a:r>
          </a:p>
        </p:txBody>
      </p:sp>
      <p:pic>
        <p:nvPicPr>
          <p:cNvPr id="6" name="Picture 5">
            <a:extLst>
              <a:ext uri="{FF2B5EF4-FFF2-40B4-BE49-F238E27FC236}">
                <a16:creationId xmlns:a16="http://schemas.microsoft.com/office/drawing/2014/main" id="{6614E088-54A7-65FC-472D-D8E641C44BC0}"/>
              </a:ext>
            </a:extLst>
          </p:cNvPr>
          <p:cNvPicPr>
            <a:picLocks noChangeAspect="1"/>
          </p:cNvPicPr>
          <p:nvPr/>
        </p:nvPicPr>
        <p:blipFill>
          <a:blip r:embed="rId2"/>
          <a:stretch>
            <a:fillRect/>
          </a:stretch>
        </p:blipFill>
        <p:spPr>
          <a:xfrm>
            <a:off x="8525126" y="0"/>
            <a:ext cx="10263206" cy="13521366"/>
          </a:xfrm>
          <a:prstGeom prst="rect">
            <a:avLst/>
          </a:prstGeom>
        </p:spPr>
      </p:pic>
    </p:spTree>
    <p:extLst>
      <p:ext uri="{BB962C8B-B14F-4D97-AF65-F5344CB8AC3E}">
        <p14:creationId xmlns:p14="http://schemas.microsoft.com/office/powerpoint/2010/main" val="3227603528"/>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oup of people standing in a line&#10;&#10;Description automatically generated">
            <a:extLst>
              <a:ext uri="{FF2B5EF4-FFF2-40B4-BE49-F238E27FC236}">
                <a16:creationId xmlns:a16="http://schemas.microsoft.com/office/drawing/2014/main" id="{1F7F15F4-48CE-2360-DB94-E0598FB59B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Tree>
    <p:extLst>
      <p:ext uri="{BB962C8B-B14F-4D97-AF65-F5344CB8AC3E}">
        <p14:creationId xmlns:p14="http://schemas.microsoft.com/office/powerpoint/2010/main" val="323915535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96FD5F-E2C0-D6B1-8E97-359EF60490A8}"/>
              </a:ext>
            </a:extLst>
          </p:cNvPr>
          <p:cNvSpPr>
            <a:spLocks noGrp="1"/>
          </p:cNvSpPr>
          <p:nvPr>
            <p:ph type="title"/>
          </p:nvPr>
        </p:nvSpPr>
        <p:spPr>
          <a:xfrm>
            <a:off x="1441739" y="2060403"/>
            <a:ext cx="21677339" cy="694800"/>
          </a:xfrm>
        </p:spPr>
        <p:txBody>
          <a:bodyPr/>
          <a:lstStyle/>
          <a:p>
            <a:r>
              <a:rPr lang="en-GB" dirty="0"/>
              <a:t>Lowest ‘participation rate’ in a generation – and most prolonged contraction since early 1990s…</a:t>
            </a:r>
          </a:p>
        </p:txBody>
      </p:sp>
      <p:sp>
        <p:nvSpPr>
          <p:cNvPr id="4" name="Text Placeholder 3">
            <a:extLst>
              <a:ext uri="{FF2B5EF4-FFF2-40B4-BE49-F238E27FC236}">
                <a16:creationId xmlns:a16="http://schemas.microsoft.com/office/drawing/2014/main" id="{7A86B7A7-092F-57BC-7E67-BAF753821EFD}"/>
              </a:ext>
            </a:extLst>
          </p:cNvPr>
          <p:cNvSpPr>
            <a:spLocks noGrp="1"/>
          </p:cNvSpPr>
          <p:nvPr>
            <p:ph type="body" sz="quarter" idx="13"/>
          </p:nvPr>
        </p:nvSpPr>
        <p:spPr/>
        <p:txBody>
          <a:bodyPr/>
          <a:lstStyle/>
          <a:p>
            <a:r>
              <a:rPr lang="en-GB" dirty="0"/>
              <a:t>The case for reform (1)</a:t>
            </a:r>
          </a:p>
        </p:txBody>
      </p:sp>
      <p:pic>
        <p:nvPicPr>
          <p:cNvPr id="5" name="Picture 4">
            <a:extLst>
              <a:ext uri="{FF2B5EF4-FFF2-40B4-BE49-F238E27FC236}">
                <a16:creationId xmlns:a16="http://schemas.microsoft.com/office/drawing/2014/main" id="{FCCB4E45-0842-C7AF-4A50-5BBB85FB75FC}"/>
              </a:ext>
            </a:extLst>
          </p:cNvPr>
          <p:cNvPicPr>
            <a:picLocks noChangeAspect="1"/>
          </p:cNvPicPr>
          <p:nvPr/>
        </p:nvPicPr>
        <p:blipFill>
          <a:blip r:embed="rId2"/>
          <a:stretch>
            <a:fillRect/>
          </a:stretch>
        </p:blipFill>
        <p:spPr>
          <a:xfrm>
            <a:off x="4948370" y="3357800"/>
            <a:ext cx="14487259" cy="10171905"/>
          </a:xfrm>
          <a:prstGeom prst="rect">
            <a:avLst/>
          </a:prstGeom>
        </p:spPr>
      </p:pic>
    </p:spTree>
    <p:extLst>
      <p:ext uri="{BB962C8B-B14F-4D97-AF65-F5344CB8AC3E}">
        <p14:creationId xmlns:p14="http://schemas.microsoft.com/office/powerpoint/2010/main" val="67424941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D025C-F29C-111C-2611-CAFC25124364}"/>
              </a:ext>
            </a:extLst>
          </p:cNvPr>
          <p:cNvSpPr>
            <a:spLocks noGrp="1"/>
          </p:cNvSpPr>
          <p:nvPr>
            <p:ph type="title"/>
          </p:nvPr>
        </p:nvSpPr>
        <p:spPr>
          <a:xfrm>
            <a:off x="1441739" y="2158747"/>
            <a:ext cx="22395006" cy="694800"/>
          </a:xfrm>
        </p:spPr>
        <p:txBody>
          <a:bodyPr/>
          <a:lstStyle/>
          <a:p>
            <a:r>
              <a:rPr lang="en-GB" dirty="0"/>
              <a:t>Vast majority of growth in worklessness since 2019 explained by people who last worked before Covid-19 or have never worked – not by recent exits</a:t>
            </a:r>
          </a:p>
        </p:txBody>
      </p:sp>
      <p:sp>
        <p:nvSpPr>
          <p:cNvPr id="4" name="Text Placeholder 3">
            <a:extLst>
              <a:ext uri="{FF2B5EF4-FFF2-40B4-BE49-F238E27FC236}">
                <a16:creationId xmlns:a16="http://schemas.microsoft.com/office/drawing/2014/main" id="{2BFD97E1-0957-1631-9997-DC363748D1B1}"/>
              </a:ext>
            </a:extLst>
          </p:cNvPr>
          <p:cNvSpPr>
            <a:spLocks noGrp="1"/>
          </p:cNvSpPr>
          <p:nvPr>
            <p:ph type="body" sz="quarter" idx="13"/>
          </p:nvPr>
        </p:nvSpPr>
        <p:spPr/>
        <p:txBody>
          <a:bodyPr/>
          <a:lstStyle/>
          <a:p>
            <a:r>
              <a:rPr lang="en-GB" dirty="0"/>
              <a:t>The case for reform (2)</a:t>
            </a:r>
          </a:p>
        </p:txBody>
      </p:sp>
      <p:pic>
        <p:nvPicPr>
          <p:cNvPr id="7" name="Picture 6">
            <a:extLst>
              <a:ext uri="{FF2B5EF4-FFF2-40B4-BE49-F238E27FC236}">
                <a16:creationId xmlns:a16="http://schemas.microsoft.com/office/drawing/2014/main" id="{C8D7F236-6276-22AD-9378-82A173705BD3}"/>
              </a:ext>
            </a:extLst>
          </p:cNvPr>
          <p:cNvPicPr>
            <a:picLocks noChangeAspect="1"/>
          </p:cNvPicPr>
          <p:nvPr/>
        </p:nvPicPr>
        <p:blipFill>
          <a:blip r:embed="rId2"/>
          <a:stretch>
            <a:fillRect/>
          </a:stretch>
        </p:blipFill>
        <p:spPr>
          <a:xfrm>
            <a:off x="4435311" y="3366048"/>
            <a:ext cx="15690194" cy="10087472"/>
          </a:xfrm>
          <a:prstGeom prst="rect">
            <a:avLst/>
          </a:prstGeom>
        </p:spPr>
      </p:pic>
      <p:pic>
        <p:nvPicPr>
          <p:cNvPr id="8" name="Picture 7" descr="Logo&#10;&#10;Description automatically generated with medium confidence">
            <a:extLst>
              <a:ext uri="{FF2B5EF4-FFF2-40B4-BE49-F238E27FC236}">
                <a16:creationId xmlns:a16="http://schemas.microsoft.com/office/drawing/2014/main" id="{2A61C1DE-66A0-EFD3-66AA-1654014C1D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3251816217"/>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415821-007A-6F0C-42A4-0D795A8853D1}"/>
              </a:ext>
            </a:extLst>
          </p:cNvPr>
          <p:cNvSpPr>
            <a:spLocks noGrp="1"/>
          </p:cNvSpPr>
          <p:nvPr>
            <p:ph type="title"/>
          </p:nvPr>
        </p:nvSpPr>
        <p:spPr>
          <a:xfrm>
            <a:off x="1441739" y="2123077"/>
            <a:ext cx="21677339" cy="694800"/>
          </a:xfrm>
        </p:spPr>
        <p:txBody>
          <a:bodyPr/>
          <a:lstStyle/>
          <a:p>
            <a:r>
              <a:rPr lang="en-GB" dirty="0"/>
              <a:t>Even before the pandemic we had really significant inequalities in the labour market</a:t>
            </a:r>
          </a:p>
        </p:txBody>
      </p:sp>
      <p:sp>
        <p:nvSpPr>
          <p:cNvPr id="4" name="Text Placeholder 3">
            <a:extLst>
              <a:ext uri="{FF2B5EF4-FFF2-40B4-BE49-F238E27FC236}">
                <a16:creationId xmlns:a16="http://schemas.microsoft.com/office/drawing/2014/main" id="{DDAD7C72-0235-6FDF-693F-B1AD314C810E}"/>
              </a:ext>
            </a:extLst>
          </p:cNvPr>
          <p:cNvSpPr>
            <a:spLocks noGrp="1"/>
          </p:cNvSpPr>
          <p:nvPr>
            <p:ph type="body" sz="quarter" idx="13"/>
          </p:nvPr>
        </p:nvSpPr>
        <p:spPr/>
        <p:txBody>
          <a:bodyPr/>
          <a:lstStyle/>
          <a:p>
            <a:r>
              <a:rPr lang="en-GB" dirty="0"/>
              <a:t>The case for reform (3)</a:t>
            </a:r>
          </a:p>
        </p:txBody>
      </p:sp>
      <p:pic>
        <p:nvPicPr>
          <p:cNvPr id="6" name="Picture 5">
            <a:extLst>
              <a:ext uri="{FF2B5EF4-FFF2-40B4-BE49-F238E27FC236}">
                <a16:creationId xmlns:a16="http://schemas.microsoft.com/office/drawing/2014/main" id="{9664597C-A71C-5BDD-0C12-BE1B5D23E0B4}"/>
              </a:ext>
            </a:extLst>
          </p:cNvPr>
          <p:cNvPicPr>
            <a:picLocks noChangeAspect="1"/>
          </p:cNvPicPr>
          <p:nvPr/>
        </p:nvPicPr>
        <p:blipFill>
          <a:blip r:embed="rId2"/>
          <a:stretch>
            <a:fillRect/>
          </a:stretch>
        </p:blipFill>
        <p:spPr>
          <a:xfrm>
            <a:off x="4350760" y="3367154"/>
            <a:ext cx="15682479" cy="9963411"/>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7B13332B-7ABF-F681-9B3E-BA8DD5589C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301239659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0AE5E-33C8-5B5A-C780-91FF9DAC863A}"/>
              </a:ext>
            </a:extLst>
          </p:cNvPr>
          <p:cNvSpPr>
            <a:spLocks noGrp="1"/>
          </p:cNvSpPr>
          <p:nvPr>
            <p:ph type="title"/>
          </p:nvPr>
        </p:nvSpPr>
        <p:spPr>
          <a:xfrm>
            <a:off x="1441739" y="2115627"/>
            <a:ext cx="21677339" cy="694800"/>
          </a:xfrm>
        </p:spPr>
        <p:txBody>
          <a:bodyPr/>
          <a:lstStyle/>
          <a:p>
            <a:r>
              <a:rPr lang="en-GB" dirty="0"/>
              <a:t>We have the least well-used employment service in Europe – just one in five jobseekers</a:t>
            </a:r>
          </a:p>
        </p:txBody>
      </p:sp>
      <p:sp>
        <p:nvSpPr>
          <p:cNvPr id="4" name="Text Placeholder 3">
            <a:extLst>
              <a:ext uri="{FF2B5EF4-FFF2-40B4-BE49-F238E27FC236}">
                <a16:creationId xmlns:a16="http://schemas.microsoft.com/office/drawing/2014/main" id="{20EE5FDE-1CA1-AB82-14CB-85BA9D0AC275}"/>
              </a:ext>
            </a:extLst>
          </p:cNvPr>
          <p:cNvSpPr>
            <a:spLocks noGrp="1"/>
          </p:cNvSpPr>
          <p:nvPr>
            <p:ph type="body" sz="quarter" idx="13"/>
          </p:nvPr>
        </p:nvSpPr>
        <p:spPr/>
        <p:txBody>
          <a:bodyPr/>
          <a:lstStyle/>
          <a:p>
            <a:r>
              <a:rPr lang="en-GB" dirty="0"/>
              <a:t>The case for reform (4)</a:t>
            </a:r>
          </a:p>
        </p:txBody>
      </p:sp>
      <p:pic>
        <p:nvPicPr>
          <p:cNvPr id="8" name="Picture 7">
            <a:extLst>
              <a:ext uri="{FF2B5EF4-FFF2-40B4-BE49-F238E27FC236}">
                <a16:creationId xmlns:a16="http://schemas.microsoft.com/office/drawing/2014/main" id="{C22F743C-CE45-4E50-1593-0DB4AEDBEF71}"/>
              </a:ext>
            </a:extLst>
          </p:cNvPr>
          <p:cNvPicPr>
            <a:picLocks noChangeAspect="1"/>
          </p:cNvPicPr>
          <p:nvPr/>
        </p:nvPicPr>
        <p:blipFill>
          <a:blip r:embed="rId2"/>
          <a:stretch>
            <a:fillRect/>
          </a:stretch>
        </p:blipFill>
        <p:spPr>
          <a:xfrm>
            <a:off x="2242336" y="3241965"/>
            <a:ext cx="19899327" cy="10235797"/>
          </a:xfrm>
          <a:prstGeom prst="rect">
            <a:avLst/>
          </a:prstGeom>
        </p:spPr>
      </p:pic>
      <p:pic>
        <p:nvPicPr>
          <p:cNvPr id="5" name="Picture 4" descr="Logo&#10;&#10;Description automatically generated with medium confidence">
            <a:extLst>
              <a:ext uri="{FF2B5EF4-FFF2-40B4-BE49-F238E27FC236}">
                <a16:creationId xmlns:a16="http://schemas.microsoft.com/office/drawing/2014/main" id="{4BA88BB8-778E-F3B3-E166-4F6B2B9B8B7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2157687804"/>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3EDC5-0691-6BAB-0C5F-2D8DCCCAD3BF}"/>
              </a:ext>
            </a:extLst>
          </p:cNvPr>
          <p:cNvSpPr>
            <a:spLocks noGrp="1"/>
          </p:cNvSpPr>
          <p:nvPr>
            <p:ph type="title"/>
          </p:nvPr>
        </p:nvSpPr>
        <p:spPr/>
        <p:txBody>
          <a:bodyPr/>
          <a:lstStyle/>
          <a:p>
            <a:r>
              <a:rPr lang="en-GB" dirty="0"/>
              <a:t>That’s not always been the case</a:t>
            </a:r>
          </a:p>
        </p:txBody>
      </p:sp>
      <p:sp>
        <p:nvSpPr>
          <p:cNvPr id="4" name="Text Placeholder 3">
            <a:extLst>
              <a:ext uri="{FF2B5EF4-FFF2-40B4-BE49-F238E27FC236}">
                <a16:creationId xmlns:a16="http://schemas.microsoft.com/office/drawing/2014/main" id="{6BDE41D8-03D4-954A-EFB5-DA8A0B26C3A4}"/>
              </a:ext>
            </a:extLst>
          </p:cNvPr>
          <p:cNvSpPr>
            <a:spLocks noGrp="1"/>
          </p:cNvSpPr>
          <p:nvPr>
            <p:ph type="body" sz="quarter" idx="13"/>
          </p:nvPr>
        </p:nvSpPr>
        <p:spPr/>
        <p:txBody>
          <a:bodyPr/>
          <a:lstStyle/>
          <a:p>
            <a:r>
              <a:rPr lang="en-GB" dirty="0"/>
              <a:t>The case for reform (4½)</a:t>
            </a:r>
          </a:p>
        </p:txBody>
      </p:sp>
      <p:pic>
        <p:nvPicPr>
          <p:cNvPr id="6" name="Picture 5">
            <a:extLst>
              <a:ext uri="{FF2B5EF4-FFF2-40B4-BE49-F238E27FC236}">
                <a16:creationId xmlns:a16="http://schemas.microsoft.com/office/drawing/2014/main" id="{273EDEA2-16A4-B46F-E72B-8CA83F8F84A2}"/>
              </a:ext>
            </a:extLst>
          </p:cNvPr>
          <p:cNvPicPr>
            <a:picLocks noChangeAspect="1"/>
          </p:cNvPicPr>
          <p:nvPr/>
        </p:nvPicPr>
        <p:blipFill>
          <a:blip r:embed="rId2"/>
          <a:stretch>
            <a:fillRect/>
          </a:stretch>
        </p:blipFill>
        <p:spPr>
          <a:xfrm>
            <a:off x="1134263" y="3258378"/>
            <a:ext cx="22115473" cy="8646275"/>
          </a:xfrm>
          <a:prstGeom prst="rect">
            <a:avLst/>
          </a:prstGeom>
        </p:spPr>
      </p:pic>
    </p:spTree>
    <p:extLst>
      <p:ext uri="{BB962C8B-B14F-4D97-AF65-F5344CB8AC3E}">
        <p14:creationId xmlns:p14="http://schemas.microsoft.com/office/powerpoint/2010/main" val="4020429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FCDFF3-ECD3-3347-2391-683824EFD1B3}"/>
              </a:ext>
            </a:extLst>
          </p:cNvPr>
          <p:cNvSpPr>
            <a:spLocks noGrp="1"/>
          </p:cNvSpPr>
          <p:nvPr>
            <p:ph type="title"/>
          </p:nvPr>
        </p:nvSpPr>
        <p:spPr>
          <a:xfrm>
            <a:off x="1441739" y="2143858"/>
            <a:ext cx="21677339" cy="694800"/>
          </a:xfrm>
        </p:spPr>
        <p:txBody>
          <a:bodyPr/>
          <a:lstStyle/>
          <a:p>
            <a:r>
              <a:rPr lang="en-GB" dirty="0"/>
              <a:t>Work is not a route out of poverty – Two thirds of all poverty in households where someone works</a:t>
            </a:r>
          </a:p>
        </p:txBody>
      </p:sp>
      <p:sp>
        <p:nvSpPr>
          <p:cNvPr id="4" name="Text Placeholder 3">
            <a:extLst>
              <a:ext uri="{FF2B5EF4-FFF2-40B4-BE49-F238E27FC236}">
                <a16:creationId xmlns:a16="http://schemas.microsoft.com/office/drawing/2014/main" id="{91683FD1-9FBF-893D-2418-CE548D6C5AF3}"/>
              </a:ext>
            </a:extLst>
          </p:cNvPr>
          <p:cNvSpPr>
            <a:spLocks noGrp="1"/>
          </p:cNvSpPr>
          <p:nvPr>
            <p:ph type="body" sz="quarter" idx="13"/>
          </p:nvPr>
        </p:nvSpPr>
        <p:spPr/>
        <p:txBody>
          <a:bodyPr/>
          <a:lstStyle/>
          <a:p>
            <a:r>
              <a:rPr lang="en-GB" dirty="0"/>
              <a:t>The case for reform (5)</a:t>
            </a:r>
          </a:p>
        </p:txBody>
      </p:sp>
      <p:pic>
        <p:nvPicPr>
          <p:cNvPr id="6" name="Picture 5">
            <a:extLst>
              <a:ext uri="{FF2B5EF4-FFF2-40B4-BE49-F238E27FC236}">
                <a16:creationId xmlns:a16="http://schemas.microsoft.com/office/drawing/2014/main" id="{0E5FD370-7DED-41AA-4B3F-DFB2B5F4A9D2}"/>
              </a:ext>
            </a:extLst>
          </p:cNvPr>
          <p:cNvPicPr>
            <a:picLocks noChangeAspect="1"/>
          </p:cNvPicPr>
          <p:nvPr/>
        </p:nvPicPr>
        <p:blipFill>
          <a:blip r:embed="rId2"/>
          <a:stretch>
            <a:fillRect/>
          </a:stretch>
        </p:blipFill>
        <p:spPr>
          <a:xfrm>
            <a:off x="3933088" y="3325167"/>
            <a:ext cx="16517824" cy="9776961"/>
          </a:xfrm>
          <a:prstGeom prst="rect">
            <a:avLst/>
          </a:prstGeom>
        </p:spPr>
      </p:pic>
      <p:pic>
        <p:nvPicPr>
          <p:cNvPr id="7" name="Picture 6" descr="Logo&#10;&#10;Description automatically generated with medium confidence">
            <a:extLst>
              <a:ext uri="{FF2B5EF4-FFF2-40B4-BE49-F238E27FC236}">
                <a16:creationId xmlns:a16="http://schemas.microsoft.com/office/drawing/2014/main" id="{D879D2E0-B583-A8FC-C353-5C0A5A49B5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52839" y="12513951"/>
            <a:ext cx="4831161" cy="1117702"/>
          </a:xfrm>
          <a:prstGeom prst="rect">
            <a:avLst/>
          </a:prstGeom>
        </p:spPr>
      </p:pic>
    </p:spTree>
    <p:extLst>
      <p:ext uri="{BB962C8B-B14F-4D97-AF65-F5344CB8AC3E}">
        <p14:creationId xmlns:p14="http://schemas.microsoft.com/office/powerpoint/2010/main" val="43013622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73800-9BA7-1586-F449-CFC60ABA855F}"/>
              </a:ext>
            </a:extLst>
          </p:cNvPr>
          <p:cNvSpPr>
            <a:spLocks noGrp="1"/>
          </p:cNvSpPr>
          <p:nvPr>
            <p:ph type="title"/>
          </p:nvPr>
        </p:nvSpPr>
        <p:spPr/>
        <p:txBody>
          <a:bodyPr/>
          <a:lstStyle/>
          <a:p>
            <a:r>
              <a:rPr lang="en-GB" dirty="0"/>
              <a:t>This just isn’t happening in other countries</a:t>
            </a:r>
          </a:p>
        </p:txBody>
      </p:sp>
      <p:sp>
        <p:nvSpPr>
          <p:cNvPr id="4" name="Text Placeholder 3">
            <a:extLst>
              <a:ext uri="{FF2B5EF4-FFF2-40B4-BE49-F238E27FC236}">
                <a16:creationId xmlns:a16="http://schemas.microsoft.com/office/drawing/2014/main" id="{B46F1FD0-310A-04B6-26BA-715BDA37487C}"/>
              </a:ext>
            </a:extLst>
          </p:cNvPr>
          <p:cNvSpPr>
            <a:spLocks noGrp="1"/>
          </p:cNvSpPr>
          <p:nvPr>
            <p:ph type="body" sz="quarter" idx="13"/>
          </p:nvPr>
        </p:nvSpPr>
        <p:spPr/>
        <p:txBody>
          <a:bodyPr/>
          <a:lstStyle/>
          <a:p>
            <a:r>
              <a:rPr lang="en-GB" dirty="0"/>
              <a:t>The case for reform (6)</a:t>
            </a:r>
          </a:p>
        </p:txBody>
      </p:sp>
      <p:pic>
        <p:nvPicPr>
          <p:cNvPr id="6" name="Picture 5">
            <a:extLst>
              <a:ext uri="{FF2B5EF4-FFF2-40B4-BE49-F238E27FC236}">
                <a16:creationId xmlns:a16="http://schemas.microsoft.com/office/drawing/2014/main" id="{5251B5C6-7D92-00AD-BA48-1AE8146FFDC8}"/>
              </a:ext>
            </a:extLst>
          </p:cNvPr>
          <p:cNvPicPr>
            <a:picLocks noChangeAspect="1"/>
          </p:cNvPicPr>
          <p:nvPr/>
        </p:nvPicPr>
        <p:blipFill>
          <a:blip r:embed="rId2"/>
          <a:stretch>
            <a:fillRect/>
          </a:stretch>
        </p:blipFill>
        <p:spPr>
          <a:xfrm>
            <a:off x="1865011" y="3172505"/>
            <a:ext cx="20653977" cy="9034735"/>
          </a:xfrm>
          <a:prstGeom prst="rect">
            <a:avLst/>
          </a:prstGeom>
        </p:spPr>
      </p:pic>
    </p:spTree>
    <p:extLst>
      <p:ext uri="{BB962C8B-B14F-4D97-AF65-F5344CB8AC3E}">
        <p14:creationId xmlns:p14="http://schemas.microsoft.com/office/powerpoint/2010/main" val="2522562979"/>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IES TInt Orange">
      <a:dk1>
        <a:srgbClr val="1A2F66"/>
      </a:dk1>
      <a:lt1>
        <a:srgbClr val="FFFFFF"/>
      </a:lt1>
      <a:dk2>
        <a:srgbClr val="EEA730"/>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IES PPT Template June 21" id="{DA6F5B4F-1E8A-439A-AFBB-7971EFA3F199}" vid="{F70EB473-D78B-4D73-8A80-B14A90F9D080}"/>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Arial"/>
        <a:ea typeface="Arial"/>
        <a:cs typeface="Arial"/>
      </a:majorFont>
      <a:minorFont>
        <a:latin typeface="Arial"/>
        <a:ea typeface="Arial"/>
        <a:cs typeface="Arial"/>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Light"/>
            <a:ea typeface="Helvetica Light"/>
            <a:cs typeface="Helvetica Light"/>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5900"/>
          </a:spcBef>
          <a:spcAft>
            <a:spcPts val="0"/>
          </a:spcAft>
          <a:buClrTx/>
          <a:buSzTx/>
          <a:buFontTx/>
          <a:buNone/>
          <a:tabLst/>
          <a:defRPr kumimoji="0" sz="4000" b="0" i="0" u="none" strike="noStrike" cap="none" spc="0" normalizeH="0" baseline="0">
            <a:ln>
              <a:noFill/>
            </a:ln>
            <a:solidFill>
              <a:srgbClr val="1B2F66"/>
            </a:solidFill>
            <a:effectLst/>
            <a:uFillTx/>
            <a:latin typeface="+mn-lt"/>
            <a:ea typeface="+mn-ea"/>
            <a:cs typeface="+mn-cs"/>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emplate>IES PPT Template June 21</Template>
  <TotalTime>5869</TotalTime>
  <Words>1159</Words>
  <Application>Microsoft Office PowerPoint</Application>
  <PresentationFormat>Custom</PresentationFormat>
  <Paragraphs>91</Paragraphs>
  <Slides>22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Arial</vt:lpstr>
      <vt:lpstr>Helvetica Light</vt:lpstr>
      <vt:lpstr>Helvetica Neue</vt:lpstr>
      <vt:lpstr>White</vt:lpstr>
      <vt:lpstr>PowerPoint Presentation</vt:lpstr>
      <vt:lpstr>Ten commissioners from across employment support, public services, business and civil society</vt:lpstr>
      <vt:lpstr>Lowest ‘participation rate’ in a generation – and most prolonged contraction since early 1990s…</vt:lpstr>
      <vt:lpstr>Vast majority of growth in worklessness since 2019 explained by people who last worked before Covid-19 or have never worked – not by recent exits</vt:lpstr>
      <vt:lpstr>Even before the pandemic we had really significant inequalities in the labour market</vt:lpstr>
      <vt:lpstr>We have the least well-used employment service in Europe – just one in five jobseekers</vt:lpstr>
      <vt:lpstr>That’s not always been the case</vt:lpstr>
      <vt:lpstr>Work is not a route out of poverty – Two thirds of all poverty in households where someone works</vt:lpstr>
      <vt:lpstr>This just isn’t happening in other countries</vt:lpstr>
      <vt:lpstr>Economic, fiscal and social consequences</vt:lpstr>
      <vt:lpstr>Since our launch in November 2022, we’ve:</vt:lpstr>
      <vt:lpstr>Challenges across how we work with people, employers and partners</vt:lpstr>
      <vt:lpstr>PowerPoint Presentation</vt:lpstr>
      <vt:lpstr>PowerPoint Presentation</vt:lpstr>
      <vt:lpstr>PowerPoint Presentation</vt:lpstr>
      <vt:lpstr>27 recommendations, but can be boiled down to four linked themes</vt:lpstr>
      <vt:lpstr>Older people, those with health conditions, in low paid work particularly likely to say they’d engage with support that is voluntary, open to all</vt:lpstr>
      <vt:lpstr>Joined up with, but separate from, benefits administration</vt:lpstr>
      <vt:lpstr>Whole system, with clear accountabilities and responsibilities</vt:lpstr>
      <vt:lpstr>Northern Ireland has the same rules as GB, sanctions fewer than half as many jobseekers, and now has lowest claimant unemployment in the UK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Wilson</dc:creator>
  <cp:lastModifiedBy>Clare Rainey</cp:lastModifiedBy>
  <cp:revision>63</cp:revision>
  <dcterms:created xsi:type="dcterms:W3CDTF">2022-09-11T14:16:11Z</dcterms:created>
  <dcterms:modified xsi:type="dcterms:W3CDTF">2024-09-18T10:49:29Z</dcterms:modified>
</cp:coreProperties>
</file>